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2" r:id="rId1"/>
  </p:sldMasterIdLst>
  <p:notesMasterIdLst>
    <p:notesMasterId r:id="rId23"/>
  </p:notesMasterIdLst>
  <p:handoutMasterIdLst>
    <p:handoutMasterId r:id="rId24"/>
  </p:handoutMasterIdLst>
  <p:sldIdLst>
    <p:sldId id="411" r:id="rId2"/>
    <p:sldId id="364" r:id="rId3"/>
    <p:sldId id="448" r:id="rId4"/>
    <p:sldId id="365" r:id="rId5"/>
    <p:sldId id="471" r:id="rId6"/>
    <p:sldId id="473" r:id="rId7"/>
    <p:sldId id="460" r:id="rId8"/>
    <p:sldId id="465" r:id="rId9"/>
    <p:sldId id="466" r:id="rId10"/>
    <p:sldId id="467" r:id="rId11"/>
    <p:sldId id="481" r:id="rId12"/>
    <p:sldId id="480" r:id="rId13"/>
    <p:sldId id="478" r:id="rId14"/>
    <p:sldId id="456" r:id="rId15"/>
    <p:sldId id="470" r:id="rId16"/>
    <p:sldId id="457" r:id="rId17"/>
    <p:sldId id="459" r:id="rId18"/>
    <p:sldId id="461" r:id="rId19"/>
    <p:sldId id="479" r:id="rId20"/>
    <p:sldId id="462" r:id="rId21"/>
    <p:sldId id="446" r:id="rId22"/>
  </p:sldIdLst>
  <p:sldSz cx="12192000" cy="6858000"/>
  <p:notesSz cx="6797675" cy="9926638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6" autoAdjust="0"/>
    <p:restoredTop sz="75303" autoAdjust="0"/>
  </p:normalViewPr>
  <p:slideViewPr>
    <p:cSldViewPr snapToGrid="0">
      <p:cViewPr varScale="1">
        <p:scale>
          <a:sx n="64" d="100"/>
          <a:sy n="64" d="100"/>
        </p:scale>
        <p:origin x="14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E0D6F0-D4FF-46DC-9656-23D0C854928A}" type="datetimeFigureOut">
              <a:rPr lang="is-IS" smtClean="0"/>
              <a:t>21.12.2017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19BF56-7756-4C98-9234-CD5DB22AC0D1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778738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762F9F-0FA6-49A1-A399-01DEF6CF8E40}" type="datetimeFigureOut">
              <a:rPr lang="is-IS" smtClean="0"/>
              <a:t>21.12.2017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A5F0FC-F9A9-4775-AD02-9F877DDDF48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251730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Í þessu stutta myndskeiði verður farið yfir fræðilegan bakgrunn stuðningsprófa Lesferils, mat á sjónrænum orðaforða, nefnuhraða og orðleysum.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5F0FC-F9A9-4775-AD02-9F877DDDF485}" type="slidenum">
              <a:rPr lang="is-IS" smtClean="0"/>
              <a:t>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199068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sz="1200" dirty="0"/>
              <a:t>Af þessu má</a:t>
            </a:r>
            <a:r>
              <a:rPr lang="is-IS" sz="1200" baseline="0" dirty="0"/>
              <a:t> sjá að </a:t>
            </a:r>
            <a:r>
              <a:rPr lang="is-IS" sz="1200" b="1" baseline="0" dirty="0"/>
              <a:t>l</a:t>
            </a:r>
            <a:r>
              <a:rPr lang="is-IS" b="1" dirty="0"/>
              <a:t>estur byggist á færni í tungumálinu </a:t>
            </a:r>
            <a:r>
              <a:rPr lang="is-IS" dirty="0"/>
              <a:t>og lesandi þarf því alltaf að vera að fást við tungumálið. Það gerir hann við túlkun bókstafa yfir í málhljóð í gegnum hljóðkerfisvitundina og eins er hann beitir málskilningi við að skilja texta. </a:t>
            </a:r>
          </a:p>
          <a:p>
            <a:endParaRPr lang="is-IS" dirty="0"/>
          </a:p>
          <a:p>
            <a:r>
              <a:rPr lang="is-IS" dirty="0"/>
              <a:t>Forsenda þess að ná tökum á lestri er að geta umskráð bókstafi yfir í málhljóð. </a:t>
            </a:r>
          </a:p>
          <a:p>
            <a:endParaRPr lang="is-IS" dirty="0"/>
          </a:p>
          <a:p>
            <a:r>
              <a:rPr lang="is-IS" dirty="0"/>
              <a:t>Og</a:t>
            </a:r>
            <a:r>
              <a:rPr lang="is-IS" baseline="0" dirty="0"/>
              <a:t> það sem er ekki síður mikilvægt; n</a:t>
            </a:r>
            <a:r>
              <a:rPr lang="is-IS" dirty="0"/>
              <a:t>emandi telst ekki læs nema hann skilji þann texta sem hann les.</a:t>
            </a:r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A5F0FC-F9A9-4775-AD02-9F877DDDF485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8673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D62B02-CAE4-44B3-A24D-3A60C74BAD14}" type="slidenum">
              <a:rPr lang="en-US" altLang="is-IS"/>
              <a:pPr/>
              <a:t>11</a:t>
            </a:fld>
            <a:endParaRPr lang="en-US" altLang="is-I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altLang="is-IS" dirty="0"/>
              <a:t>Hér er yfirlit yfir kenningu Muter um þróun hljóðkerfisvitundar frá fjögurra til sex ára aldurs. Hljóðkerfisvitund er grunnforsenda umskráningarhæfni og mikil fylgni er milli hljóðkerfisvitundar og stafaþekkingar. </a:t>
            </a:r>
            <a:endParaRPr lang="en-US" altLang="is-IS" dirty="0"/>
          </a:p>
        </p:txBody>
      </p:sp>
    </p:spTree>
    <p:extLst>
      <p:ext uri="{BB962C8B-B14F-4D97-AF65-F5344CB8AC3E}">
        <p14:creationId xmlns:p14="http://schemas.microsoft.com/office/powerpoint/2010/main" val="1599550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2400" baseline="0" dirty="0"/>
              <a:t>K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enning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Ehri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þróun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sjónræns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orðaforða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í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lestrarnámi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beinist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fyrst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fremst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því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skýra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hvernig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börn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læra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bókstafstáknum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hvernig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þau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smám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byggja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sjónminni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á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ritháttarmyndir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orða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hratt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fyrirhafnarlaust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þess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þurfa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athyglinni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sjálfri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umskráningunni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eða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lestri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orðanna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s-IS" dirty="0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4DC10C0-4615-4A66-970E-495560512F35}" type="slidenum">
              <a:rPr lang="is-I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495414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/>
              <a:t>Fjölmargar rannsóknir sýna að </a:t>
            </a:r>
            <a:r>
              <a:rPr lang="is-IS" sz="1200" dirty="0">
                <a:latin typeface="Bookman Old Style" panose="02050604050505020204" pitchFamily="18" charset="0"/>
              </a:rPr>
              <a:t>ef nemandi nær ekki góðum tökum á lesfimi mun hann síðar eiga í erfiðleikum með lesskilning þar sem mikil orka fer í að umskrá textann.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s-IS" sz="1200" dirty="0">
              <a:latin typeface="Bookman Old Style" panose="020506040505050202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1200" dirty="0">
                <a:latin typeface="Bookman Old Style" panose="02050604050505020204" pitchFamily="18" charset="0"/>
              </a:rPr>
              <a:t>Mikilvægt er að halda áfram formlegri lestrarkennslu upp á unglingastig. Ef þjálfun er ekki næg,</a:t>
            </a:r>
            <a:r>
              <a:rPr lang="is-IS" sz="1200" baseline="0" dirty="0">
                <a:latin typeface="Bookman Old Style" panose="02050604050505020204" pitchFamily="18" charset="0"/>
              </a:rPr>
              <a:t> er hætta á að lesturinn þróist ekki eins og stefnt var að og jafnvel að um afturför verði að ræða. Koma þarf í veg fyrir að það gerist og því er mikilvægt að fylgjast með þróun lestrar hjá nemendum fram eftir aldri og grípa inn í með markvissari hætti ef það gerist.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s-IS" sz="1200" baseline="0" dirty="0">
              <a:latin typeface="Bookman Old Style" panose="020506040505050202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1200" baseline="0" dirty="0">
                <a:latin typeface="Bookman Old Style" panose="02050604050505020204" pitchFamily="18" charset="0"/>
              </a:rPr>
              <a:t>Ti</a:t>
            </a:r>
            <a:r>
              <a:rPr lang="is-IS" sz="1200" dirty="0">
                <a:latin typeface="Bookman Old Style" panose="02050604050505020204" pitchFamily="18" charset="0"/>
              </a:rPr>
              <a:t>l að geta náð árangri í framhaldsnámi og komist yfir að lesa það námsefni sem lagt er fyrir, þarf nemandi að hafa gott vald á lesfimi og lesskilningi.</a:t>
            </a:r>
          </a:p>
          <a:p>
            <a:r>
              <a:rPr lang="is-IS" sz="1200" dirty="0">
                <a:latin typeface="Bookman Old Style" panose="02050604050505020204" pitchFamily="18" charset="0"/>
              </a:rPr>
              <a:t>Ein árangurríkasta leiðin til að efla orðaforða, og þar með málskilning, er aukinn bóklestur. Hætta er á að þeir nemendur sem ekki ná góðum tökum á lesfimi lesi lítið og nái síður að efla orðaforða sinn og málskilning.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s-IS" sz="1200" baseline="0" dirty="0">
              <a:latin typeface="Bookman Old Style" panose="020506040505050202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1200" dirty="0">
                <a:latin typeface="Bookman Old Style" panose="02050604050505020204" pitchFamily="18" charset="0"/>
              </a:rPr>
              <a:t> </a:t>
            </a:r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1CCD1-67AF-4F32-A5A9-E42465FD88B6}" type="slidenum">
              <a:rPr lang="is-IS" smtClean="0"/>
              <a:t>13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1865214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632ECC-C173-4BAA-B870-914CE709A7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11983D-7AAC-41D6-9FA1-984CC0CC8DF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is-IS" dirty="0"/>
              <a:t>Nefnuhraði snýst um aðgengi og endurheimt á hljóðrænum upplýsingum, sem skráðar eru með ákveðnum hætti í minninu.</a:t>
            </a:r>
            <a:r>
              <a:rPr lang="en-US" dirty="0"/>
              <a:t> </a:t>
            </a:r>
            <a:br>
              <a:rPr lang="en-US" dirty="0">
                <a:latin typeface="Bookman Old Style" pitchFamily="18"/>
              </a:rPr>
            </a:br>
            <a:r>
              <a:rPr lang="en-US" dirty="0">
                <a:latin typeface="Bookman Old Style" pitchFamily="18"/>
              </a:rPr>
              <a:t> </a:t>
            </a:r>
          </a:p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2DA421-D478-48A7-9823-A3CFEF8ADED1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E32A9AB-D96B-4630-A179-5D9ABEF0FD0B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14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9896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err="1"/>
              <a:t>Rannsóknir</a:t>
            </a:r>
            <a:r>
              <a:rPr lang="en-US" dirty="0"/>
              <a:t> </a:t>
            </a:r>
            <a:r>
              <a:rPr lang="en-US" dirty="0" err="1"/>
              <a:t>hafa</a:t>
            </a:r>
            <a:r>
              <a:rPr lang="en-US" dirty="0"/>
              <a:t> </a:t>
            </a:r>
            <a:r>
              <a:rPr lang="en-US" dirty="0" err="1"/>
              <a:t>sýnt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börn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dyslexíu</a:t>
            </a:r>
            <a:r>
              <a:rPr lang="en-US" dirty="0"/>
              <a:t> </a:t>
            </a:r>
            <a:r>
              <a:rPr lang="en-US" dirty="0" err="1"/>
              <a:t>sýna</a:t>
            </a:r>
            <a:r>
              <a:rPr lang="en-US" dirty="0"/>
              <a:t> </a:t>
            </a:r>
            <a:r>
              <a:rPr lang="en-US" dirty="0" err="1"/>
              <a:t>hægari</a:t>
            </a:r>
            <a:r>
              <a:rPr lang="en-US" dirty="0"/>
              <a:t> </a:t>
            </a:r>
            <a:r>
              <a:rPr lang="en-US" dirty="0" err="1"/>
              <a:t>nefnuhraða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börn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eðlilega</a:t>
            </a:r>
            <a:r>
              <a:rPr lang="en-US" dirty="0"/>
              <a:t> </a:t>
            </a:r>
            <a:r>
              <a:rPr lang="en-US" dirty="0" err="1"/>
              <a:t>lestrargetu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athuganir</a:t>
            </a:r>
            <a:r>
              <a:rPr lang="en-US" dirty="0"/>
              <a:t> </a:t>
            </a:r>
            <a:r>
              <a:rPr lang="en-US" dirty="0" err="1"/>
              <a:t>hafa</a:t>
            </a:r>
            <a:r>
              <a:rPr lang="en-US" dirty="0"/>
              <a:t> </a:t>
            </a:r>
            <a:r>
              <a:rPr lang="en-US" dirty="0" err="1"/>
              <a:t>einnig</a:t>
            </a:r>
            <a:r>
              <a:rPr lang="en-US" dirty="0"/>
              <a:t> </a:t>
            </a:r>
            <a:r>
              <a:rPr lang="en-US" dirty="0" err="1"/>
              <a:t>gefið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kynna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breytileiki</a:t>
            </a:r>
            <a:r>
              <a:rPr lang="en-US" dirty="0"/>
              <a:t> í </a:t>
            </a:r>
            <a:r>
              <a:rPr lang="en-US" dirty="0" err="1"/>
              <a:t>nefnuhraða</a:t>
            </a:r>
            <a:r>
              <a:rPr lang="en-US" dirty="0"/>
              <a:t> </a:t>
            </a:r>
            <a:r>
              <a:rPr lang="en-US" dirty="0" err="1"/>
              <a:t>meðal</a:t>
            </a:r>
            <a:r>
              <a:rPr lang="en-US" dirty="0"/>
              <a:t> </a:t>
            </a:r>
            <a:r>
              <a:rPr lang="en-US" dirty="0" err="1"/>
              <a:t>forskólabarna</a:t>
            </a:r>
            <a:r>
              <a:rPr lang="en-US" dirty="0"/>
              <a:t> </a:t>
            </a:r>
            <a:r>
              <a:rPr lang="en-US" dirty="0" err="1"/>
              <a:t>geti</a:t>
            </a:r>
            <a:r>
              <a:rPr lang="en-US" dirty="0"/>
              <a:t> </a:t>
            </a:r>
            <a:r>
              <a:rPr lang="en-US" dirty="0" err="1"/>
              <a:t>sagt</a:t>
            </a:r>
            <a:r>
              <a:rPr lang="en-US" dirty="0"/>
              <a:t> </a:t>
            </a:r>
            <a:r>
              <a:rPr lang="en-US" dirty="0" err="1"/>
              <a:t>fyrir</a:t>
            </a:r>
            <a:r>
              <a:rPr lang="en-US" dirty="0"/>
              <a:t> um </a:t>
            </a:r>
            <a:r>
              <a:rPr lang="en-US" dirty="0" err="1"/>
              <a:t>lestrarárangur</a:t>
            </a:r>
            <a:r>
              <a:rPr lang="en-US" dirty="0"/>
              <a:t> á </a:t>
            </a:r>
            <a:r>
              <a:rPr lang="en-US" dirty="0" err="1"/>
              <a:t>seinni</a:t>
            </a:r>
            <a:r>
              <a:rPr lang="en-US" dirty="0"/>
              <a:t> </a:t>
            </a:r>
            <a:r>
              <a:rPr lang="en-US" dirty="0" err="1"/>
              <a:t>skólaárum</a:t>
            </a:r>
            <a:r>
              <a:rPr lang="en-US" dirty="0"/>
              <a:t>.</a:t>
            </a:r>
          </a:p>
          <a:p>
            <a:pPr lvl="0"/>
            <a:endParaRPr lang="en-US" dirty="0">
              <a:latin typeface="Bookman Old Style" pitchFamily="18"/>
            </a:endParaRPr>
          </a:p>
          <a:p>
            <a:pPr lvl="0"/>
            <a:r>
              <a:rPr lang="en-US" dirty="0" err="1">
                <a:latin typeface="Bookman Old Style" pitchFamily="18"/>
              </a:rPr>
              <a:t>Aðgengi</a:t>
            </a:r>
            <a:r>
              <a:rPr lang="en-US" dirty="0">
                <a:latin typeface="Bookman Old Style" pitchFamily="18"/>
              </a:rPr>
              <a:t> </a:t>
            </a:r>
            <a:r>
              <a:rPr lang="en-US" dirty="0" err="1">
                <a:latin typeface="Bookman Old Style" pitchFamily="18"/>
              </a:rPr>
              <a:t>að</a:t>
            </a:r>
            <a:r>
              <a:rPr lang="en-US" dirty="0">
                <a:latin typeface="Bookman Old Style" pitchFamily="18"/>
              </a:rPr>
              <a:t> </a:t>
            </a:r>
            <a:r>
              <a:rPr lang="en-US" dirty="0" err="1">
                <a:latin typeface="Bookman Old Style" pitchFamily="18"/>
              </a:rPr>
              <a:t>hljóða</a:t>
            </a:r>
            <a:r>
              <a:rPr lang="en-US" dirty="0">
                <a:latin typeface="Bookman Old Style" pitchFamily="18"/>
              </a:rPr>
              <a:t>- og </a:t>
            </a:r>
            <a:r>
              <a:rPr lang="en-US" dirty="0" err="1">
                <a:latin typeface="Bookman Old Style" pitchFamily="18"/>
              </a:rPr>
              <a:t>orðasafni</a:t>
            </a:r>
            <a:r>
              <a:rPr lang="en-US" dirty="0">
                <a:latin typeface="Bookman Old Style" pitchFamily="18"/>
              </a:rPr>
              <a:t> </a:t>
            </a:r>
            <a:r>
              <a:rPr lang="en-US" dirty="0" err="1">
                <a:latin typeface="Bookman Old Style" pitchFamily="18"/>
              </a:rPr>
              <a:t>minnisins</a:t>
            </a:r>
            <a:r>
              <a:rPr lang="en-US" dirty="0">
                <a:latin typeface="Bookman Old Style" pitchFamily="18"/>
              </a:rPr>
              <a:t> </a:t>
            </a:r>
            <a:r>
              <a:rPr lang="en-US" dirty="0" err="1">
                <a:latin typeface="Bookman Old Style" pitchFamily="18"/>
              </a:rPr>
              <a:t>er</a:t>
            </a:r>
            <a:r>
              <a:rPr lang="en-US" dirty="0">
                <a:latin typeface="Bookman Old Style" pitchFamily="18"/>
              </a:rPr>
              <a:t> </a:t>
            </a:r>
            <a:r>
              <a:rPr lang="en-US" dirty="0" err="1">
                <a:latin typeface="Bookman Old Style" pitchFamily="18"/>
              </a:rPr>
              <a:t>oftast</a:t>
            </a:r>
            <a:r>
              <a:rPr lang="en-US" dirty="0">
                <a:latin typeface="Bookman Old Style" pitchFamily="18"/>
              </a:rPr>
              <a:t> </a:t>
            </a:r>
            <a:r>
              <a:rPr lang="en-US" dirty="0" err="1">
                <a:latin typeface="Bookman Old Style" pitchFamily="18"/>
              </a:rPr>
              <a:t>metið</a:t>
            </a:r>
            <a:r>
              <a:rPr lang="en-US" dirty="0">
                <a:latin typeface="Bookman Old Style" pitchFamily="18"/>
              </a:rPr>
              <a:t> </a:t>
            </a:r>
            <a:r>
              <a:rPr lang="en-US" dirty="0" err="1">
                <a:latin typeface="Bookman Old Style" pitchFamily="18"/>
              </a:rPr>
              <a:t>með</a:t>
            </a:r>
            <a:r>
              <a:rPr lang="en-US" dirty="0">
                <a:latin typeface="Bookman Old Style" pitchFamily="18"/>
              </a:rPr>
              <a:t> </a:t>
            </a:r>
            <a:r>
              <a:rPr lang="en-US" dirty="0" err="1">
                <a:latin typeface="Bookman Old Style" pitchFamily="18"/>
              </a:rPr>
              <a:t>verkefnum</a:t>
            </a:r>
            <a:r>
              <a:rPr lang="en-US" dirty="0">
                <a:latin typeface="Bookman Old Style" pitchFamily="18"/>
              </a:rPr>
              <a:t> </a:t>
            </a:r>
            <a:r>
              <a:rPr lang="en-US" dirty="0" err="1">
                <a:latin typeface="Bookman Old Style" pitchFamily="18"/>
              </a:rPr>
              <a:t>sem</a:t>
            </a:r>
            <a:r>
              <a:rPr lang="en-US" dirty="0">
                <a:latin typeface="Bookman Old Style" pitchFamily="18"/>
              </a:rPr>
              <a:t> </a:t>
            </a:r>
            <a:r>
              <a:rPr lang="en-US" dirty="0" err="1">
                <a:latin typeface="Bookman Old Style" pitchFamily="18"/>
              </a:rPr>
              <a:t>reyna</a:t>
            </a:r>
            <a:r>
              <a:rPr lang="en-US" dirty="0">
                <a:latin typeface="Bookman Old Style" pitchFamily="18"/>
              </a:rPr>
              <a:t> á </a:t>
            </a:r>
            <a:r>
              <a:rPr lang="en-US" dirty="0" err="1">
                <a:latin typeface="Bookman Old Style" pitchFamily="18"/>
              </a:rPr>
              <a:t>nefnuhraða</a:t>
            </a:r>
            <a:r>
              <a:rPr lang="en-US" dirty="0">
                <a:latin typeface="Bookman Old Style" pitchFamily="18"/>
              </a:rPr>
              <a:t>, </a:t>
            </a:r>
            <a:r>
              <a:rPr lang="en-US" dirty="0" err="1">
                <a:latin typeface="Bookman Old Style" pitchFamily="18"/>
              </a:rPr>
              <a:t>eða</a:t>
            </a:r>
            <a:r>
              <a:rPr lang="en-US" dirty="0">
                <a:latin typeface="Bookman Old Style" pitchFamily="18"/>
              </a:rPr>
              <a:t> </a:t>
            </a:r>
            <a:r>
              <a:rPr lang="en-US" dirty="0" err="1">
                <a:latin typeface="Bookman Old Style" pitchFamily="18"/>
              </a:rPr>
              <a:t>svokölluðum</a:t>
            </a:r>
            <a:r>
              <a:rPr lang="en-US" dirty="0">
                <a:latin typeface="Bookman Old Style" pitchFamily="18"/>
              </a:rPr>
              <a:t> </a:t>
            </a:r>
            <a:r>
              <a:rPr lang="en-US" dirty="0" err="1">
                <a:latin typeface="Bookman Old Style" pitchFamily="18"/>
              </a:rPr>
              <a:t>nefnuhraðaprófum</a:t>
            </a:r>
            <a:r>
              <a:rPr lang="en-US" dirty="0">
                <a:latin typeface="Bookman Old Style" pitchFamily="18"/>
              </a:rPr>
              <a:t>.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 err="1"/>
              <a:t>Þó</a:t>
            </a:r>
            <a:r>
              <a:rPr lang="en-US" dirty="0"/>
              <a:t> </a:t>
            </a:r>
            <a:r>
              <a:rPr lang="en-US" dirty="0" err="1"/>
              <a:t>svo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forspárgildi</a:t>
            </a:r>
            <a:r>
              <a:rPr lang="en-US" dirty="0"/>
              <a:t> </a:t>
            </a:r>
            <a:r>
              <a:rPr lang="en-US" dirty="0" err="1"/>
              <a:t>nefnuhraða</a:t>
            </a:r>
            <a:r>
              <a:rPr lang="en-US" dirty="0"/>
              <a:t> </a:t>
            </a:r>
            <a:r>
              <a:rPr lang="en-US" dirty="0" err="1"/>
              <a:t>sé</a:t>
            </a:r>
            <a:r>
              <a:rPr lang="en-US" dirty="0"/>
              <a:t> </a:t>
            </a:r>
            <a:r>
              <a:rPr lang="en-US" dirty="0" err="1"/>
              <a:t>mun</a:t>
            </a:r>
            <a:r>
              <a:rPr lang="en-US" dirty="0"/>
              <a:t> </a:t>
            </a:r>
            <a:r>
              <a:rPr lang="en-US" dirty="0" err="1"/>
              <a:t>minna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forspárgildi</a:t>
            </a:r>
            <a:r>
              <a:rPr lang="en-US" dirty="0"/>
              <a:t> </a:t>
            </a:r>
            <a:r>
              <a:rPr lang="en-US" dirty="0" err="1"/>
              <a:t>hljóðkerfisvitundar</a:t>
            </a:r>
            <a:r>
              <a:rPr lang="en-US" dirty="0"/>
              <a:t>, </a:t>
            </a:r>
            <a:r>
              <a:rPr lang="en-US" dirty="0" err="1"/>
              <a:t>þá</a:t>
            </a:r>
            <a:r>
              <a:rPr lang="en-US" dirty="0"/>
              <a:t> </a:t>
            </a:r>
            <a:r>
              <a:rPr lang="en-US" dirty="0" err="1"/>
              <a:t>virðist</a:t>
            </a:r>
            <a:r>
              <a:rPr lang="en-US" dirty="0"/>
              <a:t> </a:t>
            </a:r>
            <a:r>
              <a:rPr lang="en-US" dirty="0" err="1"/>
              <a:t>nefnuhraði</a:t>
            </a:r>
            <a:r>
              <a:rPr lang="en-US" dirty="0"/>
              <a:t> </a:t>
            </a:r>
            <a:r>
              <a:rPr lang="en-US" dirty="0" err="1"/>
              <a:t>einna</a:t>
            </a:r>
            <a:r>
              <a:rPr lang="en-US" dirty="0"/>
              <a:t> </a:t>
            </a:r>
            <a:r>
              <a:rPr lang="en-US" dirty="0" err="1"/>
              <a:t>besti</a:t>
            </a:r>
            <a:r>
              <a:rPr lang="en-US" dirty="0"/>
              <a:t> </a:t>
            </a:r>
            <a:r>
              <a:rPr lang="en-US" dirty="0" err="1"/>
              <a:t>mælikvarðinn</a:t>
            </a:r>
            <a:r>
              <a:rPr lang="en-US" dirty="0"/>
              <a:t> á </a:t>
            </a:r>
            <a:r>
              <a:rPr lang="en-US" dirty="0" err="1"/>
              <a:t>hversu</a:t>
            </a:r>
            <a:r>
              <a:rPr lang="en-US" dirty="0"/>
              <a:t> </a:t>
            </a:r>
            <a:r>
              <a:rPr lang="en-US" dirty="0" err="1"/>
              <a:t>hratt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ritháttarferlið</a:t>
            </a:r>
            <a:r>
              <a:rPr lang="en-US" dirty="0"/>
              <a:t> </a:t>
            </a:r>
            <a:r>
              <a:rPr lang="en-US" dirty="0" err="1"/>
              <a:t>gegnur</a:t>
            </a:r>
            <a:r>
              <a:rPr lang="en-US" dirty="0"/>
              <a:t> </a:t>
            </a:r>
            <a:r>
              <a:rPr lang="en-US" dirty="0" err="1"/>
              <a:t>fyrir</a:t>
            </a:r>
            <a:r>
              <a:rPr lang="en-US" dirty="0"/>
              <a:t> sig (Catts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Kamhi</a:t>
            </a:r>
            <a:r>
              <a:rPr lang="en-US" dirty="0"/>
              <a:t> 2005).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Nefnuhraðapróf</a:t>
            </a:r>
            <a:r>
              <a:rPr lang="en-US" dirty="0"/>
              <a:t> 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nú</a:t>
            </a:r>
            <a:r>
              <a:rPr lang="en-US" dirty="0"/>
              <a:t> </a:t>
            </a:r>
            <a:r>
              <a:rPr lang="en-US" dirty="0" err="1"/>
              <a:t>orðið</a:t>
            </a:r>
            <a:r>
              <a:rPr lang="en-US" dirty="0"/>
              <a:t> </a:t>
            </a:r>
            <a:r>
              <a:rPr lang="en-US" dirty="0" err="1"/>
              <a:t>hluti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víðtæku</a:t>
            </a:r>
            <a:r>
              <a:rPr lang="en-US" dirty="0"/>
              <a:t> </a:t>
            </a:r>
            <a:r>
              <a:rPr lang="en-US" dirty="0" err="1"/>
              <a:t>mati</a:t>
            </a:r>
            <a:r>
              <a:rPr lang="en-US" dirty="0"/>
              <a:t> á </a:t>
            </a:r>
            <a:r>
              <a:rPr lang="en-US" dirty="0" err="1"/>
              <a:t>nemendum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eru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hefja</a:t>
            </a:r>
            <a:r>
              <a:rPr lang="en-US" dirty="0"/>
              <a:t> </a:t>
            </a:r>
            <a:r>
              <a:rPr lang="en-US" dirty="0" err="1"/>
              <a:t>lestrarnám</a:t>
            </a:r>
            <a:r>
              <a:rPr lang="en-US" dirty="0"/>
              <a:t> </a:t>
            </a:r>
            <a:r>
              <a:rPr lang="en-US" dirty="0" err="1"/>
              <a:t>þar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sýnt</a:t>
            </a:r>
            <a:r>
              <a:rPr lang="en-US" dirty="0"/>
              <a:t> </a:t>
            </a:r>
            <a:r>
              <a:rPr lang="en-US" dirty="0" err="1"/>
              <a:t>hefur</a:t>
            </a:r>
            <a:r>
              <a:rPr lang="en-US" dirty="0"/>
              <a:t> </a:t>
            </a:r>
            <a:r>
              <a:rPr lang="en-US" dirty="0" err="1"/>
              <a:t>verið</a:t>
            </a:r>
            <a:r>
              <a:rPr lang="en-US" dirty="0"/>
              <a:t> </a:t>
            </a:r>
            <a:r>
              <a:rPr lang="en-US" dirty="0" err="1"/>
              <a:t>fram</a:t>
            </a:r>
            <a:r>
              <a:rPr lang="en-US" dirty="0"/>
              <a:t> á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þeir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eiga</a:t>
            </a:r>
            <a:r>
              <a:rPr lang="en-US" dirty="0"/>
              <a:t> í </a:t>
            </a:r>
            <a:r>
              <a:rPr lang="en-US" dirty="0" err="1"/>
              <a:t>mestum</a:t>
            </a:r>
            <a:r>
              <a:rPr lang="en-US" dirty="0"/>
              <a:t> </a:t>
            </a:r>
            <a:r>
              <a:rPr lang="en-US" dirty="0" err="1"/>
              <a:t>erfiðleikum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lestur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lestrarnám</a:t>
            </a:r>
            <a:r>
              <a:rPr lang="en-US" dirty="0"/>
              <a:t> </a:t>
            </a:r>
            <a:r>
              <a:rPr lang="en-US" dirty="0" err="1"/>
              <a:t>hafi</a:t>
            </a:r>
            <a:r>
              <a:rPr lang="en-US" dirty="0"/>
              <a:t> </a:t>
            </a:r>
            <a:r>
              <a:rPr lang="en-US" dirty="0" err="1"/>
              <a:t>veikleika</a:t>
            </a:r>
            <a:r>
              <a:rPr lang="en-US" dirty="0"/>
              <a:t> </a:t>
            </a:r>
            <a:r>
              <a:rPr lang="en-US" dirty="0" err="1"/>
              <a:t>bæði</a:t>
            </a:r>
            <a:r>
              <a:rPr lang="en-US" dirty="0"/>
              <a:t> í </a:t>
            </a:r>
            <a:r>
              <a:rPr lang="en-US" dirty="0" err="1"/>
              <a:t>hljóðkerfisvitund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undirliggjandi</a:t>
            </a:r>
            <a:r>
              <a:rPr lang="en-US" dirty="0"/>
              <a:t> </a:t>
            </a:r>
            <a:r>
              <a:rPr lang="en-US" dirty="0" err="1"/>
              <a:t>ferlum</a:t>
            </a:r>
            <a:r>
              <a:rPr lang="en-US" dirty="0"/>
              <a:t> </a:t>
            </a:r>
            <a:r>
              <a:rPr lang="en-US" dirty="0" err="1"/>
              <a:t>nefnuhraða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hafi</a:t>
            </a:r>
            <a:r>
              <a:rPr lang="en-US" dirty="0"/>
              <a:t> </a:t>
            </a:r>
            <a:r>
              <a:rPr lang="en-US" dirty="0" err="1"/>
              <a:t>mikil</a:t>
            </a:r>
            <a:r>
              <a:rPr lang="en-US" dirty="0"/>
              <a:t> </a:t>
            </a:r>
            <a:r>
              <a:rPr lang="en-US" dirty="0" err="1"/>
              <a:t>áhrif</a:t>
            </a:r>
            <a:r>
              <a:rPr lang="en-US" dirty="0"/>
              <a:t> á </a:t>
            </a:r>
            <a:r>
              <a:rPr lang="en-US" dirty="0" err="1"/>
              <a:t>lestrarþróun</a:t>
            </a:r>
            <a:r>
              <a:rPr lang="en-US" dirty="0"/>
              <a:t> </a:t>
            </a:r>
            <a:r>
              <a:rPr lang="en-US" dirty="0" err="1"/>
              <a:t>þeirra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möguleika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árangurs</a:t>
            </a:r>
            <a:r>
              <a:rPr lang="en-US" dirty="0"/>
              <a:t> (Roth 2004:264).</a:t>
            </a:r>
            <a:endParaRPr lang="is-IS" dirty="0"/>
          </a:p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5F0FC-F9A9-4775-AD02-9F877DDDF485}" type="slidenum">
              <a:rPr lang="is-IS" smtClean="0"/>
              <a:t>15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663100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88E491-E6F3-4727-8CBA-E65E865479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899EC8-32B7-43CA-AD8F-A46EE2097F0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en-US" dirty="0" err="1"/>
              <a:t>Sýnt</a:t>
            </a:r>
            <a:r>
              <a:rPr lang="en-US" dirty="0"/>
              <a:t> </a:t>
            </a:r>
            <a:r>
              <a:rPr lang="en-US" dirty="0" err="1"/>
              <a:t>hefur</a:t>
            </a:r>
            <a:r>
              <a:rPr lang="en-US" dirty="0"/>
              <a:t> </a:t>
            </a:r>
            <a:r>
              <a:rPr lang="en-US" dirty="0" err="1"/>
              <a:t>verið</a:t>
            </a:r>
            <a:r>
              <a:rPr lang="en-US" dirty="0"/>
              <a:t> </a:t>
            </a:r>
            <a:r>
              <a:rPr lang="en-US" dirty="0" err="1"/>
              <a:t>fram</a:t>
            </a:r>
            <a:r>
              <a:rPr lang="en-US" dirty="0"/>
              <a:t> á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þeir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eiga</a:t>
            </a:r>
            <a:r>
              <a:rPr lang="en-US" dirty="0"/>
              <a:t> í </a:t>
            </a:r>
            <a:r>
              <a:rPr lang="en-US" dirty="0" err="1"/>
              <a:t>mestum</a:t>
            </a:r>
            <a:r>
              <a:rPr lang="en-US" dirty="0"/>
              <a:t> </a:t>
            </a:r>
            <a:r>
              <a:rPr lang="en-US" dirty="0" err="1"/>
              <a:t>erfiðleikum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lestur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lestrarnám</a:t>
            </a:r>
            <a:r>
              <a:rPr lang="en-US" dirty="0"/>
              <a:t> </a:t>
            </a:r>
            <a:r>
              <a:rPr lang="en-US" dirty="0" err="1"/>
              <a:t>hafa</a:t>
            </a:r>
            <a:r>
              <a:rPr lang="en-US" dirty="0"/>
              <a:t> </a:t>
            </a:r>
            <a:r>
              <a:rPr lang="en-US" dirty="0" err="1"/>
              <a:t>bæði</a:t>
            </a:r>
            <a:r>
              <a:rPr lang="en-US" dirty="0"/>
              <a:t> </a:t>
            </a:r>
            <a:r>
              <a:rPr lang="en-US" dirty="0" err="1"/>
              <a:t>veikleika</a:t>
            </a:r>
            <a:r>
              <a:rPr lang="en-US" dirty="0"/>
              <a:t> í </a:t>
            </a:r>
            <a:r>
              <a:rPr lang="en-US" dirty="0" err="1"/>
              <a:t>hljóðkerfisvitund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undirliggjandi</a:t>
            </a:r>
            <a:r>
              <a:rPr lang="en-US" dirty="0"/>
              <a:t> </a:t>
            </a:r>
            <a:r>
              <a:rPr lang="en-US" dirty="0" err="1"/>
              <a:t>ferlum</a:t>
            </a:r>
            <a:r>
              <a:rPr lang="en-US" dirty="0"/>
              <a:t> </a:t>
            </a:r>
            <a:r>
              <a:rPr lang="en-US" dirty="0" err="1"/>
              <a:t>nefnuhraða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hafa</a:t>
            </a:r>
            <a:r>
              <a:rPr lang="en-US" dirty="0"/>
              <a:t> </a:t>
            </a:r>
            <a:r>
              <a:rPr lang="en-US" dirty="0" err="1"/>
              <a:t>mikil</a:t>
            </a:r>
            <a:r>
              <a:rPr lang="en-US" dirty="0"/>
              <a:t> </a:t>
            </a:r>
            <a:r>
              <a:rPr lang="en-US" dirty="0" err="1"/>
              <a:t>áhrif</a:t>
            </a:r>
            <a:r>
              <a:rPr lang="en-US" dirty="0"/>
              <a:t> á </a:t>
            </a:r>
            <a:r>
              <a:rPr lang="en-US" dirty="0" err="1"/>
              <a:t>lestrarþróun</a:t>
            </a:r>
            <a:r>
              <a:rPr lang="en-US" dirty="0"/>
              <a:t> </a:t>
            </a:r>
            <a:r>
              <a:rPr lang="en-US" dirty="0" err="1"/>
              <a:t>þeirra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möguleika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árangurs</a:t>
            </a:r>
            <a:r>
              <a:rPr lang="en-US" dirty="0"/>
              <a:t>. </a:t>
            </a:r>
            <a:r>
              <a:rPr lang="en-US" dirty="0" err="1"/>
              <a:t>Hér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þá</a:t>
            </a:r>
            <a:r>
              <a:rPr lang="en-US" dirty="0"/>
              <a:t> </a:t>
            </a:r>
            <a:r>
              <a:rPr lang="en-US" dirty="0" err="1"/>
              <a:t>gjarnan</a:t>
            </a:r>
            <a:r>
              <a:rPr lang="en-US" dirty="0"/>
              <a:t> </a:t>
            </a:r>
            <a:r>
              <a:rPr lang="en-US" dirty="0" err="1"/>
              <a:t>talað</a:t>
            </a:r>
            <a:r>
              <a:rPr lang="en-US" dirty="0"/>
              <a:t> um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viðkomandi</a:t>
            </a:r>
            <a:r>
              <a:rPr lang="en-US" dirty="0"/>
              <a:t> </a:t>
            </a:r>
            <a:r>
              <a:rPr lang="en-US" dirty="0" err="1"/>
              <a:t>nemendur</a:t>
            </a:r>
            <a:r>
              <a:rPr lang="en-US" dirty="0"/>
              <a:t> </a:t>
            </a:r>
            <a:r>
              <a:rPr lang="en-US" dirty="0" err="1"/>
              <a:t>séu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tvöfaldan</a:t>
            </a:r>
            <a:r>
              <a:rPr lang="en-US" dirty="0"/>
              <a:t> </a:t>
            </a:r>
            <a:r>
              <a:rPr lang="en-US" dirty="0" err="1"/>
              <a:t>veikleika</a:t>
            </a:r>
            <a:r>
              <a:rPr lang="en-US" dirty="0"/>
              <a:t> (Roth 2004:264). </a:t>
            </a:r>
          </a:p>
          <a:p>
            <a:pPr lvl="0">
              <a:spcBef>
                <a:spcPts val="500"/>
              </a:spcBef>
            </a:pPr>
            <a:r>
              <a:rPr lang="en-US" sz="1200" dirty="0" err="1">
                <a:latin typeface="Bookman Old Style" pitchFamily="18"/>
              </a:rPr>
              <a:t>Rannsóknir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hafa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sýnt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að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snemmtæk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íhlutun</a:t>
            </a:r>
            <a:r>
              <a:rPr lang="en-US" sz="1200" dirty="0">
                <a:latin typeface="Bookman Old Style" pitchFamily="18"/>
              </a:rPr>
              <a:t>, </a:t>
            </a:r>
            <a:r>
              <a:rPr lang="en-US" sz="1200" dirty="0" err="1">
                <a:latin typeface="Bookman Old Style" pitchFamily="18"/>
              </a:rPr>
              <a:t>þar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sem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unnið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er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með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undirstöðuþætti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læsis</a:t>
            </a:r>
            <a:r>
              <a:rPr lang="en-US" sz="1200" dirty="0">
                <a:latin typeface="Bookman Old Style" pitchFamily="18"/>
              </a:rPr>
              <a:t>, </a:t>
            </a:r>
            <a:r>
              <a:rPr lang="en-US" sz="1200" dirty="0" err="1">
                <a:latin typeface="Bookman Old Style" pitchFamily="18"/>
              </a:rPr>
              <a:t>skilar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mun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meiri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árangri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en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ef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gripið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er</a:t>
            </a:r>
            <a:r>
              <a:rPr lang="en-US" sz="1200" dirty="0">
                <a:latin typeface="Bookman Old Style" pitchFamily="18"/>
              </a:rPr>
              <a:t> inn í </a:t>
            </a:r>
            <a:r>
              <a:rPr lang="en-US" sz="1200" dirty="0" err="1">
                <a:latin typeface="Bookman Old Style" pitchFamily="18"/>
              </a:rPr>
              <a:t>með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stuðningi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við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is-IS" sz="1200" dirty="0">
                <a:latin typeface="Bookman Old Style" pitchFamily="18"/>
              </a:rPr>
              <a:t>eldri börn sem hafa greinst með dyslexíu (</a:t>
            </a:r>
            <a:r>
              <a:rPr lang="en-US" sz="1200" dirty="0" err="1">
                <a:latin typeface="Bookman Old Style" pitchFamily="18"/>
              </a:rPr>
              <a:t>Dehaene</a:t>
            </a:r>
            <a:r>
              <a:rPr lang="en-US" sz="1200" dirty="0">
                <a:latin typeface="Bookman Old Style" pitchFamily="18"/>
              </a:rPr>
              <a:t>, 2009;</a:t>
            </a:r>
            <a:r>
              <a:rPr lang="is-IS" sz="1200" dirty="0">
                <a:latin typeface="Bookman Old Style" pitchFamily="18"/>
              </a:rPr>
              <a:t> Torgesen, 2005). </a:t>
            </a:r>
            <a:endParaRPr lang="en-US" sz="1200" dirty="0">
              <a:latin typeface="Bookman Old Style" pitchFamily="18"/>
            </a:endParaRPr>
          </a:p>
          <a:p>
            <a:pPr lvl="0">
              <a:spcBef>
                <a:spcPts val="500"/>
              </a:spcBef>
            </a:pPr>
            <a:r>
              <a:rPr lang="en-US" sz="1200" dirty="0" err="1">
                <a:latin typeface="Bookman Old Style" pitchFamily="18"/>
              </a:rPr>
              <a:t>Þess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vegna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er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æskilegt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að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greina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snemma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ef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börn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eru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með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veikleika</a:t>
            </a:r>
            <a:r>
              <a:rPr lang="en-US" sz="1200" dirty="0">
                <a:latin typeface="Bookman Old Style" pitchFamily="18"/>
              </a:rPr>
              <a:t> á </a:t>
            </a:r>
            <a:r>
              <a:rPr lang="en-US" sz="1200" dirty="0" err="1">
                <a:latin typeface="Bookman Old Style" pitchFamily="18"/>
              </a:rPr>
              <a:t>þessum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þáttum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og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veita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þjálfun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sem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eflir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hljóðkerfisvitund</a:t>
            </a:r>
            <a:r>
              <a:rPr lang="en-US" sz="1200" dirty="0">
                <a:latin typeface="Bookman Old Style" pitchFamily="18"/>
              </a:rPr>
              <a:t>, </a:t>
            </a:r>
            <a:r>
              <a:rPr lang="en-US" sz="1200" dirty="0" err="1">
                <a:latin typeface="Bookman Old Style" pitchFamily="18"/>
              </a:rPr>
              <a:t>tengsl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bókstafs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og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hljóðs</a:t>
            </a:r>
            <a:r>
              <a:rPr lang="en-US" sz="1200" dirty="0">
                <a:latin typeface="Bookman Old Style" pitchFamily="18"/>
              </a:rPr>
              <a:t>, </a:t>
            </a:r>
            <a:r>
              <a:rPr lang="en-US" sz="1200" dirty="0" err="1">
                <a:latin typeface="Bookman Old Style" pitchFamily="18"/>
              </a:rPr>
              <a:t>úrvinnsluhraða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og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lesfimi</a:t>
            </a:r>
            <a:r>
              <a:rPr lang="en-US" sz="1200" dirty="0">
                <a:latin typeface="Bookman Old Style" pitchFamily="18"/>
              </a:rPr>
              <a:t>. </a:t>
            </a:r>
            <a:r>
              <a:rPr lang="en-US" sz="1200" dirty="0" err="1">
                <a:latin typeface="Bookman Old Style" pitchFamily="18"/>
              </a:rPr>
              <a:t>Hér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þarf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því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að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þjálfa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liðleika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lestursins</a:t>
            </a:r>
            <a:r>
              <a:rPr lang="en-US" sz="1200" dirty="0">
                <a:latin typeface="Bookman Old Style" pitchFamily="18"/>
              </a:rPr>
              <a:t>, </a:t>
            </a:r>
            <a:r>
              <a:rPr lang="en-US" sz="1200" dirty="0" err="1">
                <a:latin typeface="Bookman Old Style" pitchFamily="18"/>
              </a:rPr>
              <a:t>eða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lesfimina</a:t>
            </a:r>
            <a:r>
              <a:rPr lang="en-US" sz="1200" dirty="0">
                <a:latin typeface="Bookman Old Style" pitchFamily="18"/>
              </a:rPr>
              <a:t>, </a:t>
            </a:r>
            <a:r>
              <a:rPr lang="en-US" sz="1200" dirty="0" err="1">
                <a:latin typeface="Bookman Old Style" pitchFamily="18"/>
              </a:rPr>
              <a:t>jafnhliða</a:t>
            </a:r>
            <a:r>
              <a:rPr lang="en-US" sz="1200" dirty="0">
                <a:latin typeface="Bookman Old Style" pitchFamily="18"/>
              </a:rPr>
              <a:t> </a:t>
            </a:r>
            <a:r>
              <a:rPr lang="en-US" sz="1200" dirty="0" err="1">
                <a:latin typeface="Bookman Old Style" pitchFamily="18"/>
              </a:rPr>
              <a:t>þjálfun</a:t>
            </a:r>
            <a:r>
              <a:rPr lang="en-US" sz="1200" dirty="0">
                <a:latin typeface="Bookman Old Style" pitchFamily="18"/>
              </a:rPr>
              <a:t> í </a:t>
            </a:r>
            <a:r>
              <a:rPr lang="en-US" sz="1200" dirty="0" err="1">
                <a:latin typeface="Bookman Old Style" pitchFamily="18"/>
              </a:rPr>
              <a:t>umskráningu</a:t>
            </a:r>
            <a:r>
              <a:rPr lang="en-US" sz="1200" dirty="0">
                <a:latin typeface="Bookman Old Style" pitchFamily="18"/>
              </a:rPr>
              <a:t> (Helga </a:t>
            </a:r>
            <a:r>
              <a:rPr lang="en-US" sz="1200" dirty="0" err="1">
                <a:latin typeface="Bookman Old Style" pitchFamily="18"/>
              </a:rPr>
              <a:t>Sigurmundsdóttir</a:t>
            </a:r>
            <a:r>
              <a:rPr lang="en-US" sz="1200" dirty="0">
                <a:latin typeface="Bookman Old Style" pitchFamily="18"/>
              </a:rPr>
              <a:t>, 2016; SBU, 2014; Norton </a:t>
            </a:r>
            <a:r>
              <a:rPr lang="en-US" sz="1200" dirty="0" err="1">
                <a:latin typeface="Bookman Old Style" pitchFamily="18"/>
              </a:rPr>
              <a:t>og</a:t>
            </a:r>
            <a:r>
              <a:rPr lang="en-US" sz="1200" dirty="0">
                <a:latin typeface="Bookman Old Style" pitchFamily="18"/>
              </a:rPr>
              <a:t> Wolf, 2012).</a:t>
            </a:r>
            <a:endParaRPr lang="is-I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C60C47-48F9-4EF5-B94B-1A57082DB5F3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665F824-2918-4C68-8964-00C2B97263A9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16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3794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A9398B-71C0-4C6D-8C72-CBC634D846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5CD981-730E-440D-8A30-3F3CC2ED1C8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en-US" sz="1000" dirty="0" err="1">
                <a:latin typeface="Bookman Old Style" pitchFamily="18"/>
              </a:rPr>
              <a:t>Orðleysur</a:t>
            </a:r>
            <a:r>
              <a:rPr lang="en-US" sz="1000" dirty="0">
                <a:latin typeface="Bookman Old Style" pitchFamily="18"/>
              </a:rPr>
              <a:t>, </a:t>
            </a:r>
            <a:r>
              <a:rPr lang="en-US" sz="1000" dirty="0" err="1">
                <a:latin typeface="Bookman Old Style" pitchFamily="18"/>
              </a:rPr>
              <a:t>stundum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kölluð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bullorð</a:t>
            </a:r>
            <a:r>
              <a:rPr lang="en-US" sz="1000" dirty="0">
                <a:latin typeface="Bookman Old Style" pitchFamily="18"/>
              </a:rPr>
              <a:t>, </a:t>
            </a:r>
            <a:r>
              <a:rPr lang="en-US" sz="1000" dirty="0" err="1">
                <a:latin typeface="Bookman Old Style" pitchFamily="18"/>
              </a:rPr>
              <a:t>eru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hljóðakeðjur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sem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búnar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eru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til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úr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bókstöfum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þar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sem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hver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bókstafur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stendur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fyrir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ákveðið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málhljóð</a:t>
            </a:r>
            <a:r>
              <a:rPr lang="en-US" sz="1000" dirty="0">
                <a:latin typeface="Bookman Old Style" pitchFamily="18"/>
              </a:rPr>
              <a:t>. </a:t>
            </a:r>
          </a:p>
          <a:p>
            <a:pPr lvl="0"/>
            <a:r>
              <a:rPr lang="en-US" sz="1000" dirty="0" err="1">
                <a:latin typeface="Bookman Old Style" pitchFamily="18"/>
              </a:rPr>
              <a:t>Við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smíði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orðleysa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er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þess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gætt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að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þær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líkist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ekki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raunverulegum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orðum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og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þar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sem</a:t>
            </a:r>
            <a:r>
              <a:rPr lang="en-US" sz="1000" dirty="0">
                <a:latin typeface="Bookman Old Style" pitchFamily="18"/>
              </a:rPr>
              <a:t> um </a:t>
            </a:r>
            <a:r>
              <a:rPr lang="en-US" sz="1000" dirty="0" err="1">
                <a:latin typeface="Bookman Old Style" pitchFamily="18"/>
              </a:rPr>
              <a:t>stök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orð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er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að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ræða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getur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lesandinn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hvorki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stuðst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við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merkingarfræðileg</a:t>
            </a:r>
            <a:r>
              <a:rPr lang="en-US" sz="1000" dirty="0">
                <a:latin typeface="Bookman Old Style" pitchFamily="18"/>
              </a:rPr>
              <a:t>, né </a:t>
            </a:r>
            <a:r>
              <a:rPr lang="en-US" sz="1000" dirty="0" err="1">
                <a:latin typeface="Bookman Old Style" pitchFamily="18"/>
              </a:rPr>
              <a:t>setningarfræðileg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atriði</a:t>
            </a:r>
            <a:r>
              <a:rPr lang="en-US" sz="1000" dirty="0">
                <a:latin typeface="Bookman Old Style" pitchFamily="18"/>
              </a:rPr>
              <a:t>. </a:t>
            </a:r>
          </a:p>
          <a:p>
            <a:pPr lvl="0"/>
            <a:r>
              <a:rPr lang="en-US" sz="1000" dirty="0" err="1">
                <a:latin typeface="Bookman Old Style" pitchFamily="18"/>
              </a:rPr>
              <a:t>Hins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vegar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er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þess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gætt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að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fylgt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sé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reglum</a:t>
            </a:r>
            <a:r>
              <a:rPr lang="en-US" sz="1000" dirty="0">
                <a:latin typeface="Bookman Old Style" pitchFamily="18"/>
              </a:rPr>
              <a:t> um </a:t>
            </a:r>
            <a:r>
              <a:rPr lang="en-US" sz="1000" dirty="0" err="1">
                <a:latin typeface="Bookman Old Style" pitchFamily="18"/>
              </a:rPr>
              <a:t>íslenskt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hljóðkerfi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og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ritmál</a:t>
            </a:r>
            <a:r>
              <a:rPr lang="en-US" sz="1000" dirty="0">
                <a:latin typeface="Bookman Old Style" pitchFamily="18"/>
              </a:rPr>
              <a:t>.</a:t>
            </a:r>
            <a:br>
              <a:rPr lang="en-US" sz="1000" dirty="0">
                <a:latin typeface="Bookman Old Style" pitchFamily="18"/>
              </a:rPr>
            </a:br>
            <a:endParaRPr lang="en-US" sz="1000" dirty="0">
              <a:latin typeface="Bookman Old Style" pitchFamily="18"/>
            </a:endParaRPr>
          </a:p>
          <a:p>
            <a:pPr lvl="0"/>
            <a:r>
              <a:rPr lang="en-US" sz="1000" dirty="0" err="1">
                <a:latin typeface="Bookman Old Style" pitchFamily="18"/>
              </a:rPr>
              <a:t>Lestur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orðleysa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er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talinn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vera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ein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besta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aðferðin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til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að</a:t>
            </a:r>
            <a:r>
              <a:rPr lang="en-US" sz="1000" dirty="0">
                <a:latin typeface="Bookman Old Style" pitchFamily="18"/>
              </a:rPr>
              <a:t> meta </a:t>
            </a:r>
            <a:r>
              <a:rPr lang="en-US" sz="1000" dirty="0" err="1">
                <a:latin typeface="Bookman Old Style" pitchFamily="18"/>
              </a:rPr>
              <a:t>hvernig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nemandi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ræður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við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að</a:t>
            </a:r>
            <a:r>
              <a:rPr lang="en-US" sz="1000" dirty="0">
                <a:latin typeface="Bookman Old Style" pitchFamily="18"/>
              </a:rPr>
              <a:t> nota </a:t>
            </a:r>
            <a:r>
              <a:rPr lang="en-US" sz="1000" dirty="0" err="1">
                <a:latin typeface="Bookman Old Style" pitchFamily="18"/>
              </a:rPr>
              <a:t>hljóðaaðferðina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við</a:t>
            </a:r>
            <a:r>
              <a:rPr lang="en-US" sz="1000" dirty="0">
                <a:latin typeface="Bookman Old Style" pitchFamily="18"/>
              </a:rPr>
              <a:t> </a:t>
            </a:r>
            <a:r>
              <a:rPr lang="en-US" sz="1000" dirty="0" err="1">
                <a:latin typeface="Bookman Old Style" pitchFamily="18"/>
              </a:rPr>
              <a:t>umskráningu</a:t>
            </a:r>
            <a:r>
              <a:rPr lang="en-US" sz="1000" dirty="0">
                <a:latin typeface="Bookman Old Style" pitchFamily="18"/>
              </a:rPr>
              <a:t> (</a:t>
            </a:r>
            <a:r>
              <a:rPr lang="en-US" sz="1000" dirty="0" err="1">
                <a:latin typeface="Bookman Old Style" pitchFamily="18"/>
              </a:rPr>
              <a:t>Höien</a:t>
            </a:r>
            <a:r>
              <a:rPr lang="en-US" sz="1000" dirty="0">
                <a:latin typeface="Bookman Old Style" pitchFamily="18"/>
              </a:rPr>
              <a:t>, 2008).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err="1"/>
              <a:t>Umskráning</a:t>
            </a:r>
            <a:r>
              <a:rPr lang="en-US" sz="1000" dirty="0"/>
              <a:t> </a:t>
            </a:r>
            <a:r>
              <a:rPr lang="en-US" sz="1000" dirty="0" err="1"/>
              <a:t>kallast</a:t>
            </a:r>
            <a:r>
              <a:rPr lang="en-US" sz="1000" dirty="0"/>
              <a:t> </a:t>
            </a:r>
            <a:r>
              <a:rPr lang="en-US" sz="1000" dirty="0" err="1"/>
              <a:t>það</a:t>
            </a:r>
            <a:r>
              <a:rPr lang="en-US" sz="1000" dirty="0"/>
              <a:t> </a:t>
            </a:r>
            <a:r>
              <a:rPr lang="en-US" sz="1000" dirty="0" err="1"/>
              <a:t>ferli</a:t>
            </a:r>
            <a:r>
              <a:rPr lang="en-US" sz="1000" dirty="0"/>
              <a:t> </a:t>
            </a:r>
            <a:r>
              <a:rPr lang="en-US" sz="1000" dirty="0" err="1"/>
              <a:t>þegar</a:t>
            </a:r>
            <a:r>
              <a:rPr lang="en-US" sz="1000" dirty="0"/>
              <a:t> </a:t>
            </a:r>
            <a:r>
              <a:rPr lang="en-US" sz="1000" dirty="0" err="1"/>
              <a:t>bókstöfum</a:t>
            </a:r>
            <a:r>
              <a:rPr lang="en-US" sz="1000" dirty="0"/>
              <a:t> </a:t>
            </a:r>
            <a:r>
              <a:rPr lang="en-US" sz="1000" dirty="0" err="1"/>
              <a:t>er</a:t>
            </a:r>
            <a:r>
              <a:rPr lang="en-US" sz="1000" dirty="0"/>
              <a:t> </a:t>
            </a:r>
            <a:r>
              <a:rPr lang="en-US" sz="1000" dirty="0" err="1"/>
              <a:t>breytt</a:t>
            </a:r>
            <a:r>
              <a:rPr lang="en-US" sz="1000" dirty="0"/>
              <a:t> </a:t>
            </a:r>
            <a:r>
              <a:rPr lang="en-US" sz="1000" dirty="0" err="1"/>
              <a:t>yfir</a:t>
            </a:r>
            <a:r>
              <a:rPr lang="en-US" sz="1000" dirty="0"/>
              <a:t> í </a:t>
            </a:r>
            <a:r>
              <a:rPr lang="en-US" sz="1000" dirty="0" err="1"/>
              <a:t>málhljóð</a:t>
            </a:r>
            <a:r>
              <a:rPr lang="en-US" sz="1000" dirty="0"/>
              <a:t> og </a:t>
            </a:r>
            <a:r>
              <a:rPr lang="en-US" sz="1000" dirty="0" err="1"/>
              <a:t>þau</a:t>
            </a:r>
            <a:r>
              <a:rPr lang="en-US" sz="1000" dirty="0"/>
              <a:t> </a:t>
            </a:r>
            <a:r>
              <a:rPr lang="en-US" sz="1000" dirty="0" err="1"/>
              <a:t>tengd</a:t>
            </a:r>
            <a:r>
              <a:rPr lang="en-US" sz="1000" dirty="0"/>
              <a:t> </a:t>
            </a:r>
            <a:r>
              <a:rPr lang="en-US" sz="1000" dirty="0" err="1"/>
              <a:t>saman</a:t>
            </a:r>
            <a:r>
              <a:rPr lang="en-US" sz="1000" dirty="0"/>
              <a:t> í </a:t>
            </a:r>
            <a:r>
              <a:rPr lang="en-US" sz="1000" dirty="0" err="1"/>
              <a:t>orð</a:t>
            </a:r>
            <a:r>
              <a:rPr lang="en-US" sz="1000" dirty="0"/>
              <a:t>. </a:t>
            </a:r>
            <a:r>
              <a:rPr lang="is-IS" sz="1000" dirty="0">
                <a:latin typeface="Bookman Old Style" pitchFamily="18"/>
              </a:rPr>
              <a:t>Hljóðaaðferðin gerir lesandanum mögulegt að umskrá ný og áður óþekkt orð.</a:t>
            </a:r>
          </a:p>
          <a:p>
            <a:pPr lvl="0"/>
            <a:endParaRPr lang="en-US" sz="1000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br>
              <a:rPr lang="en-US" dirty="0">
                <a:latin typeface="Bookman Old Style" pitchFamily="18"/>
              </a:rPr>
            </a:br>
            <a:endParaRPr lang="en-US" dirty="0">
              <a:latin typeface="Bookman Old Style" pitchFamily="1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974074-48C5-4598-A61B-0969F81D470B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EE87BC9-BC67-47DD-A240-6EF25FF7831B}" type="slidenum">
              <a:t>17</a:t>
            </a:fld>
            <a:endParaRPr lang="is-I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35209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040168-5408-46B9-B9AF-3688D0FF15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62E5B0-51D5-40BE-B49D-C55F3AF16C9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en-US" dirty="0">
                <a:latin typeface="Bookman Old Style" pitchFamily="18"/>
              </a:rPr>
              <a:t>Ein </a:t>
            </a:r>
            <a:r>
              <a:rPr lang="en-US" dirty="0" err="1">
                <a:latin typeface="Bookman Old Style" pitchFamily="18"/>
              </a:rPr>
              <a:t>besta</a:t>
            </a:r>
            <a:r>
              <a:rPr lang="en-US" dirty="0">
                <a:latin typeface="Bookman Old Style" pitchFamily="18"/>
              </a:rPr>
              <a:t> </a:t>
            </a:r>
            <a:r>
              <a:rPr lang="en-US" dirty="0" err="1">
                <a:latin typeface="Bookman Old Style" pitchFamily="18"/>
              </a:rPr>
              <a:t>leiðin</a:t>
            </a:r>
            <a:r>
              <a:rPr lang="en-US" dirty="0">
                <a:latin typeface="Bookman Old Style" pitchFamily="18"/>
              </a:rPr>
              <a:t> </a:t>
            </a:r>
            <a:r>
              <a:rPr lang="en-US" dirty="0" err="1">
                <a:latin typeface="Bookman Old Style" pitchFamily="18"/>
              </a:rPr>
              <a:t>til</a:t>
            </a:r>
            <a:r>
              <a:rPr lang="en-US" dirty="0">
                <a:latin typeface="Bookman Old Style" pitchFamily="18"/>
              </a:rPr>
              <a:t> </a:t>
            </a:r>
            <a:r>
              <a:rPr lang="en-US" dirty="0" err="1">
                <a:latin typeface="Bookman Old Style" pitchFamily="18"/>
              </a:rPr>
              <a:t>að</a:t>
            </a:r>
            <a:r>
              <a:rPr lang="en-US" dirty="0">
                <a:latin typeface="Bookman Old Style" pitchFamily="18"/>
              </a:rPr>
              <a:t> meta </a:t>
            </a:r>
            <a:r>
              <a:rPr lang="en-US" dirty="0" err="1">
                <a:latin typeface="Bookman Old Style" pitchFamily="18"/>
              </a:rPr>
              <a:t>hvort</a:t>
            </a:r>
            <a:r>
              <a:rPr lang="en-US" dirty="0">
                <a:latin typeface="Bookman Old Style" pitchFamily="18"/>
              </a:rPr>
              <a:t> </a:t>
            </a:r>
            <a:r>
              <a:rPr lang="en-US" dirty="0" err="1">
                <a:latin typeface="Bookman Old Style" pitchFamily="18"/>
              </a:rPr>
              <a:t>nemandi</a:t>
            </a:r>
            <a:r>
              <a:rPr lang="en-US" dirty="0">
                <a:latin typeface="Bookman Old Style" pitchFamily="18"/>
              </a:rPr>
              <a:t> </a:t>
            </a:r>
            <a:r>
              <a:rPr lang="en-US" dirty="0" err="1">
                <a:latin typeface="Bookman Old Style" pitchFamily="18"/>
              </a:rPr>
              <a:t>hefur</a:t>
            </a:r>
            <a:r>
              <a:rPr lang="en-US" dirty="0">
                <a:latin typeface="Bookman Old Style" pitchFamily="18"/>
              </a:rPr>
              <a:t> </a:t>
            </a:r>
            <a:r>
              <a:rPr lang="en-US" dirty="0" err="1">
                <a:latin typeface="Bookman Old Style" pitchFamily="18"/>
              </a:rPr>
              <a:t>náð</a:t>
            </a:r>
            <a:r>
              <a:rPr lang="en-US" dirty="0">
                <a:latin typeface="Bookman Old Style" pitchFamily="18"/>
              </a:rPr>
              <a:t> </a:t>
            </a:r>
            <a:r>
              <a:rPr lang="en-US" dirty="0" err="1">
                <a:latin typeface="Bookman Old Style" pitchFamily="18"/>
              </a:rPr>
              <a:t>tökum</a:t>
            </a:r>
            <a:r>
              <a:rPr lang="en-US" dirty="0">
                <a:latin typeface="Bookman Old Style" pitchFamily="18"/>
              </a:rPr>
              <a:t> á </a:t>
            </a:r>
            <a:r>
              <a:rPr lang="en-US" dirty="0" err="1">
                <a:latin typeface="Bookman Old Style" pitchFamily="18"/>
              </a:rPr>
              <a:t>umskráningu</a:t>
            </a:r>
            <a:r>
              <a:rPr lang="en-US" dirty="0">
                <a:latin typeface="Bookman Old Style" pitchFamily="18"/>
              </a:rPr>
              <a:t> </a:t>
            </a:r>
            <a:r>
              <a:rPr lang="en-US" dirty="0" err="1">
                <a:latin typeface="Bookman Old Style" pitchFamily="18"/>
              </a:rPr>
              <a:t>með</a:t>
            </a:r>
            <a:r>
              <a:rPr lang="en-US" dirty="0">
                <a:latin typeface="Bookman Old Style" pitchFamily="18"/>
              </a:rPr>
              <a:t> </a:t>
            </a:r>
            <a:r>
              <a:rPr lang="en-US" dirty="0" err="1">
                <a:latin typeface="Bookman Old Style" pitchFamily="18"/>
              </a:rPr>
              <a:t>hljóðaaðferðinni</a:t>
            </a:r>
            <a:r>
              <a:rPr lang="en-US" dirty="0">
                <a:latin typeface="Bookman Old Style" pitchFamily="18"/>
              </a:rPr>
              <a:t> </a:t>
            </a:r>
            <a:r>
              <a:rPr lang="en-US" dirty="0" err="1">
                <a:latin typeface="Bookman Old Style" pitchFamily="18"/>
              </a:rPr>
              <a:t>er</a:t>
            </a:r>
            <a:r>
              <a:rPr lang="en-US" dirty="0">
                <a:latin typeface="Bookman Old Style" pitchFamily="18"/>
              </a:rPr>
              <a:t> </a:t>
            </a:r>
            <a:r>
              <a:rPr lang="en-US" dirty="0" err="1">
                <a:latin typeface="Bookman Old Style" pitchFamily="18"/>
              </a:rPr>
              <a:t>að</a:t>
            </a:r>
            <a:r>
              <a:rPr lang="en-US" dirty="0">
                <a:latin typeface="Bookman Old Style" pitchFamily="18"/>
              </a:rPr>
              <a:t> </a:t>
            </a:r>
            <a:r>
              <a:rPr lang="en-US" dirty="0" err="1">
                <a:latin typeface="Bookman Old Style" pitchFamily="18"/>
              </a:rPr>
              <a:t>leggja</a:t>
            </a:r>
            <a:r>
              <a:rPr lang="en-US" dirty="0">
                <a:latin typeface="Bookman Old Style" pitchFamily="18"/>
              </a:rPr>
              <a:t> </a:t>
            </a:r>
            <a:r>
              <a:rPr lang="en-US" dirty="0" err="1">
                <a:latin typeface="Bookman Old Style" pitchFamily="18"/>
              </a:rPr>
              <a:t>fyrir</a:t>
            </a:r>
            <a:r>
              <a:rPr lang="en-US" dirty="0">
                <a:latin typeface="Bookman Old Style" pitchFamily="18"/>
              </a:rPr>
              <a:t> </a:t>
            </a:r>
            <a:r>
              <a:rPr lang="en-US" dirty="0" err="1">
                <a:latin typeface="Bookman Old Style" pitchFamily="18"/>
              </a:rPr>
              <a:t>hann</a:t>
            </a:r>
            <a:r>
              <a:rPr lang="en-US" dirty="0">
                <a:latin typeface="Bookman Old Style" pitchFamily="18"/>
              </a:rPr>
              <a:t> </a:t>
            </a:r>
            <a:r>
              <a:rPr lang="en-US" dirty="0" err="1">
                <a:latin typeface="Bookman Old Style" pitchFamily="18"/>
              </a:rPr>
              <a:t>próf</a:t>
            </a:r>
            <a:r>
              <a:rPr lang="en-US" dirty="0">
                <a:latin typeface="Bookman Old Style" pitchFamily="18"/>
              </a:rPr>
              <a:t> í </a:t>
            </a:r>
            <a:r>
              <a:rPr lang="en-US" dirty="0" err="1">
                <a:latin typeface="Bookman Old Style" pitchFamily="18"/>
              </a:rPr>
              <a:t>lestri</a:t>
            </a:r>
            <a:r>
              <a:rPr lang="en-US" dirty="0">
                <a:latin typeface="Bookman Old Style" pitchFamily="18"/>
              </a:rPr>
              <a:t> </a:t>
            </a:r>
            <a:r>
              <a:rPr lang="en-US" dirty="0" err="1">
                <a:latin typeface="Bookman Old Style" pitchFamily="18"/>
              </a:rPr>
              <a:t>orðleysa</a:t>
            </a:r>
            <a:r>
              <a:rPr lang="en-US" dirty="0">
                <a:latin typeface="Bookman Old Style" pitchFamily="18"/>
              </a:rPr>
              <a:t>.</a:t>
            </a:r>
          </a:p>
          <a:p>
            <a:pPr lvl="0"/>
            <a:endParaRPr lang="en-US" dirty="0">
              <a:latin typeface="Bookman Old Style" pitchFamily="18"/>
            </a:endParaRPr>
          </a:p>
          <a:p>
            <a:pPr lvl="0"/>
            <a:r>
              <a:rPr lang="en-US" dirty="0" err="1">
                <a:latin typeface="Bookman Old Style" pitchFamily="18"/>
              </a:rPr>
              <a:t>Börn</a:t>
            </a:r>
            <a:r>
              <a:rPr lang="en-US" dirty="0">
                <a:latin typeface="Bookman Old Style" pitchFamily="18"/>
              </a:rPr>
              <a:t> </a:t>
            </a:r>
            <a:r>
              <a:rPr lang="en-US" dirty="0" err="1">
                <a:latin typeface="Bookman Old Style" pitchFamily="18"/>
              </a:rPr>
              <a:t>með</a:t>
            </a:r>
            <a:r>
              <a:rPr lang="en-US" dirty="0">
                <a:latin typeface="Bookman Old Style" pitchFamily="18"/>
              </a:rPr>
              <a:t> </a:t>
            </a:r>
            <a:r>
              <a:rPr lang="en-US" dirty="0" err="1">
                <a:latin typeface="Bookman Old Style" pitchFamily="18"/>
              </a:rPr>
              <a:t>veikleika</a:t>
            </a:r>
            <a:r>
              <a:rPr lang="en-US" dirty="0">
                <a:latin typeface="Bookman Old Style" pitchFamily="18"/>
              </a:rPr>
              <a:t> í </a:t>
            </a:r>
            <a:r>
              <a:rPr lang="en-US" dirty="0" err="1">
                <a:latin typeface="Bookman Old Style" pitchFamily="18"/>
              </a:rPr>
              <a:t>hljóðkerfisvitund</a:t>
            </a:r>
            <a:r>
              <a:rPr lang="en-US" dirty="0">
                <a:latin typeface="Bookman Old Style" pitchFamily="18"/>
              </a:rPr>
              <a:t> </a:t>
            </a:r>
            <a:r>
              <a:rPr lang="en-US" dirty="0" err="1">
                <a:latin typeface="Bookman Old Style" pitchFamily="18"/>
              </a:rPr>
              <a:t>lenda</a:t>
            </a:r>
            <a:r>
              <a:rPr lang="en-US" dirty="0">
                <a:latin typeface="Bookman Old Style" pitchFamily="18"/>
              </a:rPr>
              <a:t> oft í </a:t>
            </a:r>
            <a:r>
              <a:rPr lang="en-US" dirty="0" err="1">
                <a:latin typeface="Bookman Old Style" pitchFamily="18"/>
              </a:rPr>
              <a:t>erfiðleikum</a:t>
            </a:r>
            <a:r>
              <a:rPr lang="en-US" dirty="0">
                <a:latin typeface="Bookman Old Style" pitchFamily="18"/>
              </a:rPr>
              <a:t> í </a:t>
            </a:r>
            <a:r>
              <a:rPr lang="en-US" dirty="0" err="1">
                <a:latin typeface="Bookman Old Style" pitchFamily="18"/>
              </a:rPr>
              <a:t>byrjun</a:t>
            </a:r>
            <a:r>
              <a:rPr lang="en-US" dirty="0">
                <a:latin typeface="Bookman Old Style" pitchFamily="18"/>
              </a:rPr>
              <a:t> </a:t>
            </a:r>
            <a:r>
              <a:rPr lang="en-US" dirty="0" err="1">
                <a:latin typeface="Bookman Old Style" pitchFamily="18"/>
              </a:rPr>
              <a:t>lestrarnáms</a:t>
            </a:r>
            <a:r>
              <a:rPr lang="en-US" dirty="0">
                <a:latin typeface="Bookman Old Style" pitchFamily="18"/>
              </a:rPr>
              <a:t> </a:t>
            </a:r>
            <a:r>
              <a:rPr lang="en-US" dirty="0" err="1">
                <a:latin typeface="Bookman Old Style" pitchFamily="18"/>
              </a:rPr>
              <a:t>og</a:t>
            </a:r>
            <a:r>
              <a:rPr lang="en-US" dirty="0">
                <a:latin typeface="Bookman Old Style" pitchFamily="18"/>
              </a:rPr>
              <a:t> </a:t>
            </a:r>
            <a:r>
              <a:rPr lang="en-US" dirty="0" err="1">
                <a:latin typeface="Bookman Old Style" pitchFamily="18"/>
              </a:rPr>
              <a:t>hætt</a:t>
            </a:r>
            <a:r>
              <a:rPr lang="en-US" dirty="0">
                <a:latin typeface="Bookman Old Style" pitchFamily="18"/>
              </a:rPr>
              <a:t> </a:t>
            </a:r>
            <a:r>
              <a:rPr lang="en-US" dirty="0" err="1">
                <a:latin typeface="Bookman Old Style" pitchFamily="18"/>
              </a:rPr>
              <a:t>er</a:t>
            </a:r>
            <a:r>
              <a:rPr lang="en-US" dirty="0">
                <a:latin typeface="Bookman Old Style" pitchFamily="18"/>
              </a:rPr>
              <a:t> </a:t>
            </a:r>
            <a:r>
              <a:rPr lang="en-US" dirty="0" err="1">
                <a:latin typeface="Bookman Old Style" pitchFamily="18"/>
              </a:rPr>
              <a:t>við</a:t>
            </a:r>
            <a:r>
              <a:rPr lang="en-US" dirty="0">
                <a:latin typeface="Bookman Old Style" pitchFamily="18"/>
              </a:rPr>
              <a:t> </a:t>
            </a:r>
            <a:r>
              <a:rPr lang="en-US" dirty="0" err="1">
                <a:latin typeface="Bookman Old Style" pitchFamily="18"/>
              </a:rPr>
              <a:t>að</a:t>
            </a:r>
            <a:r>
              <a:rPr lang="en-US" dirty="0">
                <a:latin typeface="Bookman Old Style" pitchFamily="18"/>
              </a:rPr>
              <a:t> </a:t>
            </a:r>
            <a:r>
              <a:rPr lang="en-US" dirty="0" err="1">
                <a:latin typeface="Bookman Old Style" pitchFamily="18"/>
              </a:rPr>
              <a:t>þau</a:t>
            </a:r>
            <a:r>
              <a:rPr lang="en-US" dirty="0">
                <a:latin typeface="Bookman Old Style" pitchFamily="18"/>
              </a:rPr>
              <a:t> </a:t>
            </a:r>
            <a:r>
              <a:rPr lang="en-US" dirty="0" err="1">
                <a:latin typeface="Bookman Old Style" pitchFamily="18"/>
              </a:rPr>
              <a:t>nái</a:t>
            </a:r>
            <a:r>
              <a:rPr lang="en-US" dirty="0">
                <a:latin typeface="Bookman Old Style" pitchFamily="18"/>
              </a:rPr>
              <a:t> </a:t>
            </a:r>
            <a:r>
              <a:rPr lang="en-US" dirty="0" err="1">
                <a:latin typeface="Bookman Old Style" pitchFamily="18"/>
              </a:rPr>
              <a:t>illa</a:t>
            </a:r>
            <a:r>
              <a:rPr lang="en-US" dirty="0">
                <a:latin typeface="Bookman Old Style" pitchFamily="18"/>
              </a:rPr>
              <a:t> </a:t>
            </a:r>
            <a:r>
              <a:rPr lang="en-US" dirty="0" err="1">
                <a:latin typeface="Bookman Old Style" pitchFamily="18"/>
              </a:rPr>
              <a:t>tökum</a:t>
            </a:r>
            <a:r>
              <a:rPr lang="en-US" dirty="0">
                <a:latin typeface="Bookman Old Style" pitchFamily="18"/>
              </a:rPr>
              <a:t> á </a:t>
            </a:r>
            <a:r>
              <a:rPr lang="en-US" dirty="0" err="1">
                <a:latin typeface="Bookman Old Style" pitchFamily="18"/>
              </a:rPr>
              <a:t>umskráningarferlinu</a:t>
            </a:r>
            <a:r>
              <a:rPr lang="en-US" dirty="0">
                <a:latin typeface="Bookman Old Style" pitchFamily="18"/>
              </a:rPr>
              <a:t>.  </a:t>
            </a:r>
          </a:p>
          <a:p>
            <a:pPr lvl="0"/>
            <a:endParaRPr lang="en-US" dirty="0">
              <a:latin typeface="Bookman Old Style" pitchFamily="18"/>
            </a:endParaRPr>
          </a:p>
          <a:p>
            <a:pPr lvl="0"/>
            <a:r>
              <a:rPr lang="is-IS" dirty="0">
                <a:latin typeface="Bookman Old Style" pitchFamily="18"/>
              </a:rPr>
              <a:t>Mikilvægt er að finna í tíma þau börn sem eru með veikleika í hljóðkerfisvitund og erfiðleika í umskráningu og veita þeim viðeigandi þjálfun.</a:t>
            </a:r>
          </a:p>
          <a:p>
            <a:pPr lvl="0"/>
            <a:br>
              <a:rPr lang="en-US" dirty="0">
                <a:latin typeface="Bookman Old Style" pitchFamily="18"/>
              </a:rPr>
            </a:br>
            <a:endParaRPr lang="is-IS" dirty="0">
              <a:latin typeface="Bookman Old Style" pitchFamily="1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A69A5-3842-4C2D-9FC2-1B99DCDF77AC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A5FD6AC-BC05-4FC1-AB39-901597024C34}" type="slidenum">
              <a:t>18</a:t>
            </a:fld>
            <a:endParaRPr lang="is-I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18058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dirty="0"/>
              <a:t>Kenning Ehri um sjónrænan orðaforða byggir á að börn byggja upp sjónrænan orðaforða í lestri. Til að ná góðum tökum á lestri þarf lestur að verða sjálfvirkur. Lesandinn festir mynd orðsins í huga sér, framburð og merkingu og þarf því ekki að umskrá orðið þegar hann rekst á það. </a:t>
            </a:r>
          </a:p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5F0FC-F9A9-4775-AD02-9F877DDDF485}" type="slidenum">
              <a:rPr lang="is-IS" smtClean="0"/>
              <a:t>19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00589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sz="1200" dirty="0">
                <a:latin typeface="Bookman Old Style" panose="02050604050505020204" pitchFamily="18" charset="0"/>
              </a:rPr>
              <a:t>Stuðningsprófin </a:t>
            </a:r>
            <a:r>
              <a:rPr lang="is-IS" sz="1200" baseline="0" dirty="0">
                <a:latin typeface="Bookman Old Style" panose="02050604050505020204" pitchFamily="18" charset="0"/>
              </a:rPr>
              <a:t>eru s</a:t>
            </a:r>
            <a:r>
              <a:rPr lang="is-IS" sz="1200" dirty="0">
                <a:latin typeface="Bookman Old Style" panose="02050604050505020204" pitchFamily="18" charset="0"/>
              </a:rPr>
              <a:t>töðupróf fyrir grunnskóla þar sem staða nemandans miðað við jafnaldra er metin og einnig er hægt að sjá framfarir hvers og eins milli mælinga.</a:t>
            </a:r>
          </a:p>
          <a:p>
            <a:r>
              <a:rPr lang="is-IS" sz="1200" dirty="0">
                <a:latin typeface="Bookman Old Style" panose="02050604050505020204" pitchFamily="18" charset="0"/>
              </a:rPr>
              <a:t>Öll</a:t>
            </a:r>
            <a:r>
              <a:rPr lang="is-IS" sz="1200" baseline="0" dirty="0">
                <a:latin typeface="Bookman Old Style" panose="02050604050505020204" pitchFamily="18" charset="0"/>
              </a:rPr>
              <a:t> prófin t</a:t>
            </a:r>
            <a:r>
              <a:rPr lang="is-IS" sz="1200" dirty="0">
                <a:latin typeface="Bookman Old Style" panose="02050604050505020204" pitchFamily="18" charset="0"/>
              </a:rPr>
              <a:t>aka mið af aðalnámskrá grunnskóla og fylgja þeim áherslum sem þar eru lagðar.</a:t>
            </a:r>
          </a:p>
          <a:p>
            <a:r>
              <a:rPr lang="is-IS" sz="1200" dirty="0">
                <a:latin typeface="Bookman Old Style" panose="02050604050505020204" pitchFamily="18" charset="0"/>
              </a:rPr>
              <a:t>Prófin</a:t>
            </a:r>
            <a:r>
              <a:rPr lang="is-IS" sz="1200" baseline="0" dirty="0">
                <a:latin typeface="Bookman Old Style" panose="02050604050505020204" pitchFamily="18" charset="0"/>
              </a:rPr>
              <a:t> eru aðgengileg</a:t>
            </a:r>
            <a:r>
              <a:rPr lang="is-IS" sz="1200" dirty="0">
                <a:latin typeface="Bookman Old Style" panose="02050604050505020204" pitchFamily="18" charset="0"/>
              </a:rPr>
              <a:t> til afnota fyrir alla grunnskóla þeim að kostnaðarlausu, hvort heldur sem óskað er eftir að nota þau í heild sinni, eða eingöngu hluta þeirra og þá hugsanlega að flétta notkun þeirra saman við önnur próf sem kennarar kjósa að leggja fyrir.</a:t>
            </a:r>
          </a:p>
          <a:p>
            <a:r>
              <a:rPr lang="is-IS" sz="1200" dirty="0">
                <a:latin typeface="Bookman Old Style" panose="02050604050505020204" pitchFamily="18" charset="0"/>
              </a:rPr>
              <a:t>Aðgengi</a:t>
            </a:r>
            <a:r>
              <a:rPr lang="is-IS" sz="1200" baseline="0" dirty="0">
                <a:latin typeface="Bookman Old Style" panose="02050604050505020204" pitchFamily="18" charset="0"/>
              </a:rPr>
              <a:t> að prófunum er r</a:t>
            </a:r>
            <a:r>
              <a:rPr lang="is-IS" sz="1200" dirty="0">
                <a:latin typeface="Bookman Old Style" panose="02050604050505020204" pitchFamily="18" charset="0"/>
              </a:rPr>
              <a:t>afrænt og eru þau vistuð inni í Skólagátt. Öll</a:t>
            </a:r>
            <a:r>
              <a:rPr lang="is-IS" sz="1200" baseline="0" dirty="0">
                <a:latin typeface="Bookman Old Style" panose="02050604050505020204" pitchFamily="18" charset="0"/>
              </a:rPr>
              <a:t> úrvinnsla prófanna er einnig rafræn.</a:t>
            </a:r>
            <a:endParaRPr lang="is-IS" sz="1200" dirty="0">
              <a:latin typeface="Bookman Old Style" panose="02050604050505020204" pitchFamily="18" charset="0"/>
            </a:endParaRPr>
          </a:p>
          <a:p>
            <a:r>
              <a:rPr lang="is-IS" sz="1200" u="sng" baseline="0" dirty="0">
                <a:solidFill>
                  <a:srgbClr val="FF0000"/>
                </a:solidFill>
                <a:latin typeface="Bookman Old Style" panose="02050604050505020204" pitchFamily="18" charset="0"/>
              </a:rPr>
              <a:t>Prófin</a:t>
            </a:r>
            <a:r>
              <a:rPr lang="is-IS" sz="1200" baseline="0" dirty="0">
                <a:solidFill>
                  <a:srgbClr val="FF0000"/>
                </a:solidFill>
                <a:latin typeface="Bookman Old Style" panose="02050604050505020204" pitchFamily="18" charset="0"/>
              </a:rPr>
              <a:t> </a:t>
            </a:r>
            <a:r>
              <a:rPr lang="is-IS" sz="1200" baseline="0" dirty="0">
                <a:latin typeface="Bookman Old Style" panose="02050604050505020204" pitchFamily="18" charset="0"/>
              </a:rPr>
              <a:t>eru v</a:t>
            </a:r>
            <a:r>
              <a:rPr lang="is-IS" sz="1200" dirty="0">
                <a:latin typeface="Bookman Old Style" panose="02050604050505020204" pitchFamily="18" charset="0"/>
              </a:rPr>
              <a:t>alfrjáls möguleiki til að efla skólastarf.</a:t>
            </a:r>
            <a:endParaRPr lang="is-IS" baseline="0" dirty="0"/>
          </a:p>
          <a:p>
            <a:endParaRPr lang="is-I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5F0FC-F9A9-4775-AD02-9F877DDDF485}" type="slidenum">
              <a:rPr lang="is-IS" smtClean="0"/>
              <a:t>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971103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latin typeface="Bookman Old Style" panose="02050604050505020204" pitchFamily="18" charset="0"/>
              </a:rPr>
              <a:t>Sjónrænn</a:t>
            </a:r>
            <a:r>
              <a:rPr lang="en-US" sz="1200" dirty="0">
                <a:latin typeface="Bookman Old Style" panose="02050604050505020204" pitchFamily="18" charset="0"/>
              </a:rPr>
              <a:t> </a:t>
            </a:r>
            <a:r>
              <a:rPr lang="en-US" sz="1200" dirty="0" err="1">
                <a:latin typeface="Bookman Old Style" panose="02050604050505020204" pitchFamily="18" charset="0"/>
              </a:rPr>
              <a:t>orðaforði</a:t>
            </a:r>
            <a:r>
              <a:rPr lang="en-US" sz="1200" dirty="0">
                <a:latin typeface="Bookman Old Style" panose="02050604050505020204" pitchFamily="18" charset="0"/>
              </a:rPr>
              <a:t> </a:t>
            </a:r>
            <a:r>
              <a:rPr lang="en-US" sz="1200" dirty="0" err="1">
                <a:latin typeface="Bookman Old Style" panose="02050604050505020204" pitchFamily="18" charset="0"/>
              </a:rPr>
              <a:t>er</a:t>
            </a:r>
            <a:r>
              <a:rPr lang="en-US" sz="1200" dirty="0">
                <a:latin typeface="Bookman Old Style" panose="02050604050505020204" pitchFamily="18" charset="0"/>
              </a:rPr>
              <a:t> </a:t>
            </a:r>
            <a:r>
              <a:rPr lang="en-US" sz="1200" dirty="0" err="1">
                <a:latin typeface="Bookman Old Style" panose="02050604050505020204" pitchFamily="18" charset="0"/>
              </a:rPr>
              <a:t>mikilvægur</a:t>
            </a:r>
            <a:r>
              <a:rPr lang="en-US" sz="1200" dirty="0">
                <a:latin typeface="Bookman Old Style" panose="02050604050505020204" pitchFamily="18" charset="0"/>
              </a:rPr>
              <a:t> </a:t>
            </a:r>
            <a:r>
              <a:rPr lang="en-US" sz="1200" dirty="0" err="1">
                <a:latin typeface="Bookman Old Style" panose="02050604050505020204" pitchFamily="18" charset="0"/>
              </a:rPr>
              <a:t>forspárþáttur</a:t>
            </a:r>
            <a:r>
              <a:rPr lang="en-US" sz="1200" dirty="0">
                <a:latin typeface="Bookman Old Style" panose="02050604050505020204" pitchFamily="18" charset="0"/>
              </a:rPr>
              <a:t> </a:t>
            </a:r>
            <a:r>
              <a:rPr lang="en-US" sz="1200" dirty="0" err="1">
                <a:latin typeface="Bookman Old Style" panose="02050604050505020204" pitchFamily="18" charset="0"/>
              </a:rPr>
              <a:t>fyrir</a:t>
            </a:r>
            <a:r>
              <a:rPr lang="en-US" sz="1200" dirty="0">
                <a:latin typeface="Bookman Old Style" panose="02050604050505020204" pitchFamily="18" charset="0"/>
              </a:rPr>
              <a:t> </a:t>
            </a:r>
            <a:r>
              <a:rPr lang="en-US" sz="1200" dirty="0" err="1">
                <a:latin typeface="Bookman Old Style" panose="02050604050505020204" pitchFamily="18" charset="0"/>
              </a:rPr>
              <a:t>lesfimi</a:t>
            </a:r>
            <a:r>
              <a:rPr lang="en-US" sz="1200" dirty="0">
                <a:latin typeface="Bookman Old Style" panose="02050604050505020204" pitchFamily="18" charset="0"/>
              </a:rPr>
              <a:t>.</a:t>
            </a:r>
          </a:p>
          <a:p>
            <a:r>
              <a:rPr lang="is-IS" sz="1200" dirty="0">
                <a:latin typeface="Bookman Old Style" panose="02050604050505020204" pitchFamily="18" charset="0"/>
              </a:rPr>
              <a:t>Lestur stakra orða er mun meira krefjandi en lestur á samfelldum texta þar sem nemandinn nýtur ekki stuðnings af samhengi textans. Þess vegna er mikilvægt að á yngsta</a:t>
            </a:r>
            <a:r>
              <a:rPr lang="is-IS" sz="1200" baseline="0" dirty="0">
                <a:latin typeface="Bookman Old Style" panose="02050604050505020204" pitchFamily="18" charset="0"/>
              </a:rPr>
              <a:t> stigi sé, </a:t>
            </a:r>
            <a:r>
              <a:rPr lang="is-IS" sz="1200" dirty="0">
                <a:latin typeface="Bookman Old Style" panose="02050604050505020204" pitchFamily="18" charset="0"/>
              </a:rPr>
              <a:t>auk lesfimiprófa, skoðað</a:t>
            </a:r>
            <a:r>
              <a:rPr lang="is-IS" sz="1200" baseline="0" dirty="0">
                <a:latin typeface="Bookman Old Style" panose="02050604050505020204" pitchFamily="18" charset="0"/>
              </a:rPr>
              <a:t> hvernig nemendum tekst til við lestur stakra orða. Í kjölfarið er hægt að leggja áherslu á þjálfun orðmyndalesturs.</a:t>
            </a:r>
          </a:p>
          <a:p>
            <a:endParaRPr lang="is-IS" sz="1200" dirty="0">
              <a:latin typeface="Bookman Old Style" panose="02050604050505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A5F0FC-F9A9-4775-AD02-9F877DDDF485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8687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sz="1200" i="0" baseline="0" dirty="0"/>
          </a:p>
          <a:p>
            <a:r>
              <a:rPr lang="en-US" sz="1200" i="0" baseline="0" dirty="0" err="1"/>
              <a:t>Við</a:t>
            </a:r>
            <a:r>
              <a:rPr lang="en-US" sz="1200" i="0" baseline="0" dirty="0"/>
              <a:t> </a:t>
            </a:r>
            <a:r>
              <a:rPr lang="en-US" sz="1200" i="0" baseline="0" dirty="0" err="1"/>
              <a:t>viljum</a:t>
            </a:r>
            <a:r>
              <a:rPr lang="en-US" sz="1200" i="0" baseline="0" dirty="0"/>
              <a:t> </a:t>
            </a:r>
            <a:r>
              <a:rPr lang="en-US" sz="1200" i="0" baseline="0" dirty="0" err="1"/>
              <a:t>þakka</a:t>
            </a:r>
            <a:r>
              <a:rPr lang="en-US" sz="1200" i="0" baseline="0" dirty="0"/>
              <a:t> </a:t>
            </a:r>
            <a:r>
              <a:rPr lang="en-US" sz="1200" i="0" baseline="0" dirty="0" err="1"/>
              <a:t>þeim</a:t>
            </a:r>
            <a:r>
              <a:rPr lang="en-US" sz="1200" i="0" baseline="0" dirty="0"/>
              <a:t> </a:t>
            </a:r>
            <a:r>
              <a:rPr lang="en-US" sz="1200" i="0" baseline="0" dirty="0" err="1"/>
              <a:t>fjölmörgu</a:t>
            </a:r>
            <a:r>
              <a:rPr lang="en-US" sz="1200" i="0" baseline="0" dirty="0"/>
              <a:t> </a:t>
            </a:r>
            <a:r>
              <a:rPr lang="en-US" sz="1200" i="0" baseline="0" dirty="0" err="1"/>
              <a:t>kennurum</a:t>
            </a:r>
            <a:r>
              <a:rPr lang="en-US" sz="1200" i="0" baseline="0" dirty="0"/>
              <a:t> </a:t>
            </a:r>
            <a:r>
              <a:rPr lang="en-US" sz="1200" i="0" baseline="0" dirty="0" err="1"/>
              <a:t>sem</a:t>
            </a:r>
            <a:r>
              <a:rPr lang="en-US" sz="1200" i="0" baseline="0" dirty="0"/>
              <a:t> </a:t>
            </a:r>
            <a:r>
              <a:rPr lang="en-US" sz="1200" i="0" baseline="0" dirty="0" err="1"/>
              <a:t>lögðu</a:t>
            </a:r>
            <a:r>
              <a:rPr lang="en-US" sz="1200" i="0" baseline="0" dirty="0"/>
              <a:t> á sig </a:t>
            </a:r>
            <a:r>
              <a:rPr lang="en-US" sz="1200" i="0" baseline="0" dirty="0" err="1"/>
              <a:t>ómælda</a:t>
            </a:r>
            <a:r>
              <a:rPr lang="en-US" sz="1200" i="0" baseline="0" dirty="0"/>
              <a:t> </a:t>
            </a:r>
            <a:r>
              <a:rPr lang="en-US" sz="1200" i="0" baseline="0" dirty="0" err="1"/>
              <a:t>vinnu</a:t>
            </a:r>
            <a:r>
              <a:rPr lang="en-US" sz="1200" i="0" baseline="0" dirty="0"/>
              <a:t> </a:t>
            </a:r>
            <a:r>
              <a:rPr lang="en-US" sz="1200" i="0" baseline="0" dirty="0" err="1"/>
              <a:t>við</a:t>
            </a:r>
            <a:r>
              <a:rPr lang="en-US" sz="1200" i="0" baseline="0" dirty="0"/>
              <a:t> </a:t>
            </a:r>
            <a:r>
              <a:rPr lang="en-US" sz="1200" i="0" baseline="0" dirty="0" err="1"/>
              <a:t>stöðlun</a:t>
            </a:r>
            <a:r>
              <a:rPr lang="en-US" sz="1200" i="0" baseline="0" dirty="0"/>
              <a:t> </a:t>
            </a:r>
            <a:r>
              <a:rPr lang="en-US" sz="1200" i="0" baseline="0" dirty="0" err="1"/>
              <a:t>þessara</a:t>
            </a:r>
            <a:r>
              <a:rPr lang="en-US" sz="1200" i="0" baseline="0" dirty="0"/>
              <a:t> </a:t>
            </a:r>
            <a:r>
              <a:rPr lang="en-US" sz="1200" i="0" baseline="0" dirty="0" err="1"/>
              <a:t>prófa</a:t>
            </a:r>
            <a:r>
              <a:rPr lang="en-US" sz="1200" i="0" baseline="0" dirty="0"/>
              <a:t>. </a:t>
            </a:r>
            <a:r>
              <a:rPr lang="en-US" sz="1200" i="0" baseline="0" dirty="0" err="1"/>
              <a:t>Án</a:t>
            </a:r>
            <a:r>
              <a:rPr lang="en-US" sz="1200" i="0" baseline="0" dirty="0"/>
              <a:t> </a:t>
            </a:r>
            <a:r>
              <a:rPr lang="en-US" sz="1200" i="0" baseline="0" dirty="0" err="1"/>
              <a:t>þeirra</a:t>
            </a:r>
            <a:r>
              <a:rPr lang="en-US" sz="1200" i="0" baseline="0" dirty="0"/>
              <a:t> </a:t>
            </a:r>
            <a:r>
              <a:rPr lang="en-US" sz="1200" i="0" baseline="0" dirty="0" err="1"/>
              <a:t>aðkomu</a:t>
            </a:r>
            <a:r>
              <a:rPr lang="en-US" sz="1200" i="0" baseline="0" dirty="0"/>
              <a:t> </a:t>
            </a:r>
            <a:r>
              <a:rPr lang="en-US" sz="1200" i="0" baseline="0" dirty="0" err="1"/>
              <a:t>hefði</a:t>
            </a:r>
            <a:r>
              <a:rPr lang="en-US" sz="1200" i="0" baseline="0" dirty="0"/>
              <a:t> </a:t>
            </a:r>
            <a:r>
              <a:rPr lang="en-US" sz="1200" i="0" baseline="0" dirty="0" err="1"/>
              <a:t>ekki</a:t>
            </a:r>
            <a:r>
              <a:rPr lang="en-US" sz="1200" i="0" baseline="0" dirty="0"/>
              <a:t> </a:t>
            </a:r>
            <a:r>
              <a:rPr lang="en-US" sz="1200" i="0" baseline="0" dirty="0" err="1"/>
              <a:t>verið</a:t>
            </a:r>
            <a:r>
              <a:rPr lang="en-US" sz="1200" i="0" baseline="0" dirty="0"/>
              <a:t> </a:t>
            </a:r>
            <a:r>
              <a:rPr lang="en-US" sz="1200" i="0" baseline="0" dirty="0" err="1"/>
              <a:t>mögulegt</a:t>
            </a:r>
            <a:r>
              <a:rPr lang="en-US" sz="1200" i="0" baseline="0" dirty="0"/>
              <a:t> </a:t>
            </a:r>
            <a:r>
              <a:rPr lang="en-US" sz="1200" i="0" baseline="0" dirty="0" err="1"/>
              <a:t>að</a:t>
            </a:r>
            <a:r>
              <a:rPr lang="en-US" sz="1200" i="0" baseline="0" dirty="0"/>
              <a:t> </a:t>
            </a:r>
            <a:r>
              <a:rPr lang="en-US" sz="1200" i="0" baseline="0" dirty="0" err="1"/>
              <a:t>staðla</a:t>
            </a:r>
            <a:r>
              <a:rPr lang="en-US" sz="1200" i="0" baseline="0" dirty="0"/>
              <a:t> </a:t>
            </a:r>
            <a:r>
              <a:rPr lang="en-US" sz="1200" i="0" baseline="0" dirty="0" err="1"/>
              <a:t>prófin</a:t>
            </a:r>
            <a:r>
              <a:rPr lang="en-US" sz="1200" i="0" baseline="0" dirty="0"/>
              <a:t>. </a:t>
            </a:r>
          </a:p>
          <a:p>
            <a:r>
              <a:rPr lang="en-US" sz="1200" i="0" baseline="0" dirty="0" err="1"/>
              <a:t>Og</a:t>
            </a:r>
            <a:r>
              <a:rPr lang="en-US" sz="1200" i="0" baseline="0" dirty="0"/>
              <a:t> </a:t>
            </a:r>
            <a:r>
              <a:rPr lang="en-US" sz="1200" i="0" baseline="0" dirty="0" err="1"/>
              <a:t>svo</a:t>
            </a:r>
            <a:r>
              <a:rPr lang="en-US" sz="1200" i="0" baseline="0" dirty="0"/>
              <a:t> í </a:t>
            </a:r>
            <a:r>
              <a:rPr lang="en-US" sz="1200" i="0" baseline="0" dirty="0" err="1"/>
              <a:t>lokin</a:t>
            </a:r>
            <a:r>
              <a:rPr lang="en-US" sz="1200" i="0" baseline="0" dirty="0"/>
              <a:t>: </a:t>
            </a:r>
            <a:r>
              <a:rPr lang="en-US" sz="1200" i="0" baseline="0" dirty="0" err="1"/>
              <a:t>Gangi</a:t>
            </a:r>
            <a:r>
              <a:rPr lang="en-US" sz="1200" i="0" baseline="0" dirty="0"/>
              <a:t> </a:t>
            </a:r>
            <a:r>
              <a:rPr lang="en-US" sz="1200" i="0" baseline="0" dirty="0" err="1"/>
              <a:t>ykkur</a:t>
            </a:r>
            <a:r>
              <a:rPr lang="en-US" sz="1200" i="0" baseline="0" dirty="0"/>
              <a:t> </a:t>
            </a:r>
            <a:r>
              <a:rPr lang="en-US" sz="1200" i="0" baseline="0" dirty="0" err="1"/>
              <a:t>vel</a:t>
            </a:r>
            <a:r>
              <a:rPr lang="en-US" sz="1200" i="0" baseline="0" dirty="0"/>
              <a:t> </a:t>
            </a:r>
            <a:r>
              <a:rPr lang="en-US" sz="1200" i="0" baseline="0" dirty="0" err="1"/>
              <a:t>með</a:t>
            </a:r>
            <a:r>
              <a:rPr lang="en-US" sz="1200" i="0" baseline="0" dirty="0"/>
              <a:t> </a:t>
            </a:r>
            <a:r>
              <a:rPr lang="en-US" sz="1200" i="0" baseline="0" dirty="0" err="1"/>
              <a:t>fyrirlögn</a:t>
            </a:r>
            <a:r>
              <a:rPr lang="en-US" sz="1200" i="0" baseline="0" dirty="0"/>
              <a:t> </a:t>
            </a:r>
            <a:r>
              <a:rPr lang="en-US" sz="1200" i="0" baseline="0" dirty="0" err="1"/>
              <a:t>prófanna</a:t>
            </a:r>
            <a:r>
              <a:rPr lang="en-US" sz="1200" i="0" baseline="0" dirty="0"/>
              <a:t> </a:t>
            </a:r>
            <a:r>
              <a:rPr lang="en-US" sz="1200" i="0" baseline="0" dirty="0" err="1"/>
              <a:t>og</a:t>
            </a:r>
            <a:r>
              <a:rPr lang="en-US" sz="1200" i="0" baseline="0" dirty="0"/>
              <a:t> </a:t>
            </a:r>
            <a:r>
              <a:rPr lang="en-US" sz="1200" i="0" baseline="0" dirty="0" err="1">
                <a:solidFill>
                  <a:srgbClr val="FF0000"/>
                </a:solidFill>
              </a:rPr>
              <a:t>að</a:t>
            </a:r>
            <a:r>
              <a:rPr lang="en-US" sz="1200" i="0" baseline="0" dirty="0">
                <a:solidFill>
                  <a:srgbClr val="FF0000"/>
                </a:solidFill>
              </a:rPr>
              <a:t> nota </a:t>
            </a:r>
            <a:r>
              <a:rPr lang="en-US" sz="1200" i="0" baseline="0" dirty="0" err="1">
                <a:solidFill>
                  <a:srgbClr val="FF0000"/>
                </a:solidFill>
              </a:rPr>
              <a:t>þau</a:t>
            </a:r>
            <a:r>
              <a:rPr lang="en-US" sz="1200" i="0" baseline="0" dirty="0">
                <a:solidFill>
                  <a:srgbClr val="FF0000"/>
                </a:solidFill>
              </a:rPr>
              <a:t> </a:t>
            </a:r>
            <a:r>
              <a:rPr lang="en-US" sz="1200" i="0" baseline="0" dirty="0" err="1">
                <a:solidFill>
                  <a:srgbClr val="FF0000"/>
                </a:solidFill>
              </a:rPr>
              <a:t>sem</a:t>
            </a:r>
            <a:r>
              <a:rPr lang="en-US" sz="1200" i="0" baseline="0" dirty="0">
                <a:solidFill>
                  <a:srgbClr val="FF0000"/>
                </a:solidFill>
              </a:rPr>
              <a:t> </a:t>
            </a:r>
            <a:r>
              <a:rPr lang="en-US" sz="1200" i="0" baseline="0" dirty="0" err="1">
                <a:solidFill>
                  <a:srgbClr val="FF0000"/>
                </a:solidFill>
              </a:rPr>
              <a:t>verkfæri</a:t>
            </a:r>
            <a:r>
              <a:rPr lang="en-US" sz="1200" i="0" baseline="0" dirty="0">
                <a:solidFill>
                  <a:srgbClr val="FF0000"/>
                </a:solidFill>
              </a:rPr>
              <a:t> </a:t>
            </a:r>
            <a:r>
              <a:rPr lang="en-US" sz="1200" i="0" baseline="0" dirty="0" err="1">
                <a:solidFill>
                  <a:srgbClr val="FF0000"/>
                </a:solidFill>
              </a:rPr>
              <a:t>til</a:t>
            </a:r>
            <a:r>
              <a:rPr lang="en-US" sz="1200" i="0" baseline="0" dirty="0">
                <a:solidFill>
                  <a:srgbClr val="FF0000"/>
                </a:solidFill>
              </a:rPr>
              <a:t> </a:t>
            </a:r>
            <a:r>
              <a:rPr lang="en-US" sz="1200" i="0" baseline="0" dirty="0" err="1">
                <a:solidFill>
                  <a:srgbClr val="FF0000"/>
                </a:solidFill>
              </a:rPr>
              <a:t>að</a:t>
            </a:r>
            <a:r>
              <a:rPr lang="en-US" sz="1200" i="0" baseline="0" dirty="0">
                <a:solidFill>
                  <a:srgbClr val="FF0000"/>
                </a:solidFill>
              </a:rPr>
              <a:t> </a:t>
            </a:r>
            <a:r>
              <a:rPr lang="en-US" sz="1200" i="0" baseline="0" dirty="0" err="1">
                <a:solidFill>
                  <a:srgbClr val="FF0000"/>
                </a:solidFill>
              </a:rPr>
              <a:t>mæta</a:t>
            </a:r>
            <a:r>
              <a:rPr lang="en-US" sz="1200" i="0" baseline="0" dirty="0">
                <a:solidFill>
                  <a:srgbClr val="FF0000"/>
                </a:solidFill>
              </a:rPr>
              <a:t> </a:t>
            </a:r>
            <a:r>
              <a:rPr lang="en-US" sz="1200" i="0" baseline="0" dirty="0" err="1">
                <a:solidFill>
                  <a:srgbClr val="FF0000"/>
                </a:solidFill>
              </a:rPr>
              <a:t>hverjum</a:t>
            </a:r>
            <a:r>
              <a:rPr lang="en-US" sz="1200" i="0" baseline="0" dirty="0">
                <a:solidFill>
                  <a:srgbClr val="FF0000"/>
                </a:solidFill>
              </a:rPr>
              <a:t> </a:t>
            </a:r>
            <a:r>
              <a:rPr lang="en-US" sz="1200" i="0" baseline="0" dirty="0" err="1">
                <a:solidFill>
                  <a:srgbClr val="FF0000"/>
                </a:solidFill>
              </a:rPr>
              <a:t>og</a:t>
            </a:r>
            <a:r>
              <a:rPr lang="en-US" sz="1200" i="0" baseline="0" dirty="0">
                <a:solidFill>
                  <a:srgbClr val="FF0000"/>
                </a:solidFill>
              </a:rPr>
              <a:t> </a:t>
            </a:r>
            <a:r>
              <a:rPr lang="en-US" sz="1200" i="0" baseline="0" dirty="0" err="1">
                <a:solidFill>
                  <a:srgbClr val="FF0000"/>
                </a:solidFill>
              </a:rPr>
              <a:t>einum</a:t>
            </a:r>
            <a:r>
              <a:rPr lang="en-US" sz="1200" i="0" baseline="0" dirty="0">
                <a:solidFill>
                  <a:srgbClr val="FF0000"/>
                </a:solidFill>
              </a:rPr>
              <a:t> </a:t>
            </a:r>
            <a:r>
              <a:rPr lang="en-US" sz="1200" i="0" baseline="0" dirty="0" err="1">
                <a:solidFill>
                  <a:srgbClr val="FF0000"/>
                </a:solidFill>
              </a:rPr>
              <a:t>nemanda</a:t>
            </a:r>
            <a:r>
              <a:rPr lang="en-US" sz="1200" i="0" baseline="0" dirty="0">
                <a:solidFill>
                  <a:srgbClr val="FF0000"/>
                </a:solidFill>
              </a:rPr>
              <a:t> </a:t>
            </a:r>
            <a:r>
              <a:rPr lang="en-US" sz="1200" i="0" baseline="0" dirty="0" err="1">
                <a:solidFill>
                  <a:srgbClr val="FF0000"/>
                </a:solidFill>
              </a:rPr>
              <a:t>þar</a:t>
            </a:r>
            <a:r>
              <a:rPr lang="en-US" sz="1200" i="0" baseline="0" dirty="0">
                <a:solidFill>
                  <a:srgbClr val="FF0000"/>
                </a:solidFill>
              </a:rPr>
              <a:t> </a:t>
            </a:r>
            <a:r>
              <a:rPr lang="en-US" sz="1200" i="0" baseline="0" dirty="0" err="1">
                <a:solidFill>
                  <a:srgbClr val="FF0000"/>
                </a:solidFill>
              </a:rPr>
              <a:t>sem</a:t>
            </a:r>
            <a:r>
              <a:rPr lang="en-US" sz="1200" i="0" baseline="0" dirty="0">
                <a:solidFill>
                  <a:srgbClr val="FF0000"/>
                </a:solidFill>
              </a:rPr>
              <a:t> </a:t>
            </a:r>
            <a:r>
              <a:rPr lang="en-US" sz="1200" i="0" baseline="0" dirty="0" err="1">
                <a:solidFill>
                  <a:srgbClr val="FF0000"/>
                </a:solidFill>
              </a:rPr>
              <a:t>hann</a:t>
            </a:r>
            <a:r>
              <a:rPr lang="en-US" sz="1200" i="0" baseline="0" dirty="0">
                <a:solidFill>
                  <a:srgbClr val="FF0000"/>
                </a:solidFill>
              </a:rPr>
              <a:t> </a:t>
            </a:r>
            <a:r>
              <a:rPr lang="en-US" sz="1200" i="0" baseline="0" dirty="0" err="1">
                <a:solidFill>
                  <a:srgbClr val="FF0000"/>
                </a:solidFill>
              </a:rPr>
              <a:t>er</a:t>
            </a:r>
            <a:r>
              <a:rPr lang="en-US" sz="1200" i="0" baseline="0" dirty="0">
                <a:solidFill>
                  <a:srgbClr val="FF0000"/>
                </a:solidFill>
              </a:rPr>
              <a:t> </a:t>
            </a:r>
            <a:r>
              <a:rPr lang="en-US" sz="1200" i="0" baseline="0" dirty="0" err="1">
                <a:solidFill>
                  <a:srgbClr val="FF0000"/>
                </a:solidFill>
              </a:rPr>
              <a:t>staddur</a:t>
            </a:r>
            <a:r>
              <a:rPr lang="en-US" sz="1200" i="0" baseline="0" dirty="0">
                <a:solidFill>
                  <a:srgbClr val="FF0000"/>
                </a:solidFill>
              </a:rPr>
              <a:t> á </a:t>
            </a:r>
            <a:r>
              <a:rPr lang="en-US" sz="1200" i="0" baseline="0" dirty="0" err="1">
                <a:solidFill>
                  <a:srgbClr val="FF0000"/>
                </a:solidFill>
              </a:rPr>
              <a:t>lestrarferlinum</a:t>
            </a:r>
            <a:r>
              <a:rPr lang="en-US" sz="1200" i="0" baseline="0" dirty="0">
                <a:solidFill>
                  <a:srgbClr val="FF0000"/>
                </a:solidFill>
              </a:rPr>
              <a:t>.</a:t>
            </a:r>
            <a:endParaRPr lang="is-IS" i="0" dirty="0">
              <a:solidFill>
                <a:srgbClr val="FF0000"/>
              </a:solidFill>
            </a:endParaRPr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5F0FC-F9A9-4775-AD02-9F877DDDF485}" type="slidenum">
              <a:rPr lang="is-IS" smtClean="0"/>
              <a:t>21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125785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baseline="0" dirty="0"/>
              <a:t>Með stuðningsprófunum er verið að skoða nánar hvernig lestrarfærni nemandans er háttað, hvar styrkleikar og hugsanlegir veikleikar liggja.</a:t>
            </a:r>
          </a:p>
          <a:p>
            <a:endParaRPr lang="is-IS" baseline="0" dirty="0"/>
          </a:p>
          <a:p>
            <a:r>
              <a:rPr lang="is-IS" sz="2800" dirty="0">
                <a:latin typeface="Bookman Old Style" panose="02050604050505020204" pitchFamily="18" charset="0"/>
              </a:rPr>
              <a:t>Öll prófin eru stöðluð fyrir þrjú </a:t>
            </a:r>
            <a:r>
              <a:rPr lang="is-IS" sz="2800" dirty="0" err="1">
                <a:latin typeface="Bookman Old Style" panose="02050604050505020204" pitchFamily="18" charset="0"/>
              </a:rPr>
              <a:t>fyrirlagnartímabil</a:t>
            </a:r>
            <a:r>
              <a:rPr lang="is-IS" sz="2800" dirty="0">
                <a:latin typeface="Bookman Old Style" panose="02050604050505020204" pitchFamily="18" charset="0"/>
              </a:rPr>
              <a:t> á skólaárinu, í s</a:t>
            </a:r>
            <a:r>
              <a:rPr lang="is-IS" sz="2400" dirty="0">
                <a:latin typeface="Bookman Old Style" panose="02050604050505020204" pitchFamily="18" charset="0"/>
              </a:rPr>
              <a:t>eptember</a:t>
            </a:r>
            <a:r>
              <a:rPr lang="is-IS" sz="2400" baseline="0" dirty="0">
                <a:latin typeface="Bookman Old Style" panose="02050604050505020204" pitchFamily="18" charset="0"/>
              </a:rPr>
              <a:t>, j</a:t>
            </a:r>
            <a:r>
              <a:rPr lang="is-IS" sz="2400" dirty="0">
                <a:latin typeface="Bookman Old Style" panose="02050604050505020204" pitchFamily="18" charset="0"/>
              </a:rPr>
              <a:t>anúar</a:t>
            </a:r>
            <a:r>
              <a:rPr lang="is-IS" sz="2400" baseline="0" dirty="0">
                <a:latin typeface="Bookman Old Style" panose="02050604050505020204" pitchFamily="18" charset="0"/>
              </a:rPr>
              <a:t> og m</a:t>
            </a:r>
            <a:r>
              <a:rPr lang="is-IS" sz="2400" dirty="0">
                <a:latin typeface="Bookman Old Style" panose="02050604050505020204" pitchFamily="18" charset="0"/>
              </a:rPr>
              <a:t>aí.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5F0FC-F9A9-4775-AD02-9F877DDDF485}" type="slidenum">
              <a:rPr lang="is-IS" smtClean="0"/>
              <a:t>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210349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Nefnuhraðaprófin</a:t>
            </a:r>
            <a:r>
              <a:rPr lang="en-US" baseline="0" dirty="0"/>
              <a:t> </a:t>
            </a:r>
            <a:r>
              <a:rPr lang="en-US" baseline="0" dirty="0" err="1"/>
              <a:t>skal</a:t>
            </a:r>
            <a:r>
              <a:rPr lang="en-US" baseline="0" dirty="0"/>
              <a:t> </a:t>
            </a:r>
            <a:r>
              <a:rPr lang="en-US" baseline="0" dirty="0" err="1"/>
              <a:t>leggja</a:t>
            </a:r>
            <a:r>
              <a:rPr lang="en-US" baseline="0" dirty="0"/>
              <a:t> </a:t>
            </a:r>
            <a:r>
              <a:rPr lang="en-US" baseline="0" dirty="0" err="1"/>
              <a:t>fyrir</a:t>
            </a:r>
            <a:r>
              <a:rPr lang="en-US" baseline="0" dirty="0"/>
              <a:t> </a:t>
            </a:r>
            <a:r>
              <a:rPr lang="en-US" baseline="0" dirty="0" err="1"/>
              <a:t>alla</a:t>
            </a:r>
            <a:r>
              <a:rPr lang="en-US" baseline="0" dirty="0"/>
              <a:t> </a:t>
            </a:r>
            <a:r>
              <a:rPr lang="en-US" baseline="0" dirty="0" err="1"/>
              <a:t>nemendur</a:t>
            </a:r>
            <a:r>
              <a:rPr lang="en-US" baseline="0" dirty="0"/>
              <a:t> í 1. </a:t>
            </a:r>
            <a:r>
              <a:rPr lang="en-US" baseline="0" dirty="0" err="1"/>
              <a:t>bekk</a:t>
            </a:r>
            <a:r>
              <a:rPr lang="en-US" baseline="0" dirty="0"/>
              <a:t> í </a:t>
            </a:r>
            <a:r>
              <a:rPr lang="en-US" baseline="0" dirty="0" err="1"/>
              <a:t>september</a:t>
            </a:r>
            <a:r>
              <a:rPr lang="en-US" baseline="0" dirty="0"/>
              <a:t>. </a:t>
            </a:r>
            <a:r>
              <a:rPr lang="en-US" baseline="0" dirty="0" err="1"/>
              <a:t>Niðurstöður</a:t>
            </a:r>
            <a:r>
              <a:rPr lang="en-US" baseline="0" dirty="0"/>
              <a:t> </a:t>
            </a:r>
            <a:r>
              <a:rPr lang="en-US" baseline="0" dirty="0" err="1"/>
              <a:t>geta</a:t>
            </a:r>
            <a:r>
              <a:rPr lang="en-US" baseline="0" dirty="0"/>
              <a:t> </a:t>
            </a:r>
            <a:r>
              <a:rPr lang="en-US" baseline="0" dirty="0" err="1"/>
              <a:t>verið</a:t>
            </a:r>
            <a:r>
              <a:rPr lang="en-US" baseline="0" dirty="0"/>
              <a:t> </a:t>
            </a:r>
            <a:r>
              <a:rPr lang="en-US" baseline="0" dirty="0" err="1"/>
              <a:t>hjálplegar</a:t>
            </a:r>
            <a:r>
              <a:rPr lang="en-US" baseline="0" dirty="0"/>
              <a:t> </a:t>
            </a:r>
            <a:r>
              <a:rPr lang="en-US" baseline="0" dirty="0" err="1"/>
              <a:t>síðar</a:t>
            </a:r>
            <a:r>
              <a:rPr lang="en-US" baseline="0" dirty="0"/>
              <a:t> </a:t>
            </a:r>
            <a:r>
              <a:rPr lang="en-US" baseline="0" dirty="0" err="1"/>
              <a:t>ef</a:t>
            </a:r>
            <a:r>
              <a:rPr lang="en-US" baseline="0" dirty="0"/>
              <a:t> í </a:t>
            </a:r>
            <a:r>
              <a:rPr lang="en-US" baseline="0" dirty="0" err="1"/>
              <a:t>ljós</a:t>
            </a:r>
            <a:r>
              <a:rPr lang="en-US" baseline="0" dirty="0"/>
              <a:t> </a:t>
            </a:r>
            <a:r>
              <a:rPr lang="en-US" baseline="0" dirty="0" err="1"/>
              <a:t>kemur</a:t>
            </a:r>
            <a:r>
              <a:rPr lang="en-US" baseline="0" dirty="0"/>
              <a:t> </a:t>
            </a:r>
            <a:r>
              <a:rPr lang="en-US" baseline="0" dirty="0" err="1"/>
              <a:t>að</a:t>
            </a:r>
            <a:r>
              <a:rPr lang="en-US" baseline="0" dirty="0"/>
              <a:t> </a:t>
            </a:r>
            <a:r>
              <a:rPr lang="en-US" baseline="0" dirty="0" err="1"/>
              <a:t>nemendur</a:t>
            </a:r>
            <a:r>
              <a:rPr lang="en-US" baseline="0" dirty="0"/>
              <a:t> </a:t>
            </a:r>
            <a:r>
              <a:rPr lang="en-US" baseline="0" dirty="0" err="1"/>
              <a:t>ná</a:t>
            </a:r>
            <a:r>
              <a:rPr lang="en-US" baseline="0" dirty="0"/>
              <a:t> </a:t>
            </a:r>
            <a:r>
              <a:rPr lang="en-US" baseline="0" dirty="0" err="1"/>
              <a:t>ekki</a:t>
            </a:r>
            <a:r>
              <a:rPr lang="en-US" baseline="0" dirty="0"/>
              <a:t> </a:t>
            </a:r>
            <a:r>
              <a:rPr lang="en-US" baseline="0" dirty="0" err="1"/>
              <a:t>eðlilegum</a:t>
            </a:r>
            <a:r>
              <a:rPr lang="en-US" baseline="0" dirty="0"/>
              <a:t> </a:t>
            </a:r>
            <a:r>
              <a:rPr lang="en-US" baseline="0" dirty="0" err="1"/>
              <a:t>framförum</a:t>
            </a:r>
            <a:r>
              <a:rPr lang="en-US" baseline="0" dirty="0"/>
              <a:t> í </a:t>
            </a:r>
            <a:r>
              <a:rPr lang="en-US" baseline="0" dirty="0" err="1"/>
              <a:t>lestri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Orðleysuprófið</a:t>
            </a:r>
            <a:r>
              <a:rPr lang="en-US" baseline="0" dirty="0"/>
              <a:t> og </a:t>
            </a:r>
            <a:r>
              <a:rPr lang="en-US" u="sng" baseline="0" dirty="0" err="1"/>
              <a:t>prófið</a:t>
            </a:r>
            <a:r>
              <a:rPr lang="en-US" u="sng" baseline="0" dirty="0"/>
              <a:t> </a:t>
            </a:r>
            <a:r>
              <a:rPr lang="en-US" u="sng" baseline="0" dirty="0" err="1"/>
              <a:t>sem</a:t>
            </a:r>
            <a:r>
              <a:rPr lang="en-US" u="sng" baseline="0" dirty="0"/>
              <a:t> </a:t>
            </a:r>
            <a:r>
              <a:rPr lang="en-US" u="sng" baseline="0" dirty="0" err="1"/>
              <a:t>metur</a:t>
            </a:r>
            <a:r>
              <a:rPr lang="en-US" u="sng" baseline="0" dirty="0"/>
              <a:t> </a:t>
            </a:r>
            <a:r>
              <a:rPr lang="en-US" u="sng" baseline="0" dirty="0" err="1"/>
              <a:t>sjónrænan</a:t>
            </a:r>
            <a:r>
              <a:rPr lang="en-US" u="sng" baseline="0" dirty="0"/>
              <a:t> </a:t>
            </a:r>
            <a:r>
              <a:rPr lang="en-US" u="sng" baseline="0" dirty="0" err="1"/>
              <a:t>orðaforða</a:t>
            </a:r>
            <a:r>
              <a:rPr lang="en-US" u="sng" baseline="0" dirty="0"/>
              <a:t> </a:t>
            </a:r>
            <a:r>
              <a:rPr lang="en-US" baseline="0" dirty="0" err="1"/>
              <a:t>eru</a:t>
            </a:r>
            <a:r>
              <a:rPr lang="en-US" baseline="0" dirty="0"/>
              <a:t> </a:t>
            </a:r>
            <a:r>
              <a:rPr lang="en-US" baseline="0" dirty="0" err="1"/>
              <a:t>hugsuð</a:t>
            </a:r>
            <a:r>
              <a:rPr lang="en-US" baseline="0" dirty="0"/>
              <a:t> </a:t>
            </a:r>
            <a:r>
              <a:rPr lang="en-US" baseline="0" dirty="0" err="1"/>
              <a:t>sem</a:t>
            </a:r>
            <a:r>
              <a:rPr lang="en-US" baseline="0" dirty="0"/>
              <a:t> </a:t>
            </a:r>
            <a:r>
              <a:rPr lang="en-US" baseline="0" dirty="0" err="1"/>
              <a:t>eftirfylgni</a:t>
            </a:r>
            <a:r>
              <a:rPr lang="en-US" baseline="0" dirty="0"/>
              <a:t> </a:t>
            </a:r>
            <a:r>
              <a:rPr lang="en-US" baseline="0" dirty="0" err="1"/>
              <a:t>við</a:t>
            </a:r>
            <a:r>
              <a:rPr lang="en-US" baseline="0" dirty="0"/>
              <a:t> </a:t>
            </a:r>
            <a:r>
              <a:rPr lang="en-US" baseline="0" dirty="0" err="1"/>
              <a:t>lesfimiprófin</a:t>
            </a:r>
            <a:r>
              <a:rPr lang="en-US" baseline="0" dirty="0"/>
              <a:t> </a:t>
            </a:r>
            <a:r>
              <a:rPr lang="en-US" baseline="0" dirty="0" err="1"/>
              <a:t>fyrir</a:t>
            </a:r>
            <a:r>
              <a:rPr lang="en-US" baseline="0" dirty="0"/>
              <a:t> </a:t>
            </a:r>
            <a:r>
              <a:rPr lang="en-US" baseline="0" dirty="0" err="1"/>
              <a:t>þau</a:t>
            </a:r>
            <a:r>
              <a:rPr lang="en-US" baseline="0" dirty="0"/>
              <a:t> </a:t>
            </a:r>
            <a:r>
              <a:rPr lang="en-US" baseline="0" dirty="0" err="1"/>
              <a:t>börn</a:t>
            </a:r>
            <a:r>
              <a:rPr lang="en-US" baseline="0" dirty="0"/>
              <a:t> </a:t>
            </a:r>
            <a:r>
              <a:rPr lang="en-US" baseline="0" dirty="0" err="1"/>
              <a:t>sem</a:t>
            </a:r>
            <a:r>
              <a:rPr lang="en-US" baseline="0" dirty="0"/>
              <a:t> </a:t>
            </a:r>
            <a:r>
              <a:rPr lang="en-US" baseline="0" dirty="0" err="1"/>
              <a:t>ekki</a:t>
            </a:r>
            <a:r>
              <a:rPr lang="en-US" baseline="0" dirty="0"/>
              <a:t> </a:t>
            </a:r>
            <a:r>
              <a:rPr lang="en-US" baseline="0" dirty="0" err="1"/>
              <a:t>ná</a:t>
            </a:r>
            <a:r>
              <a:rPr lang="en-US" baseline="0" dirty="0"/>
              <a:t> </a:t>
            </a:r>
            <a:r>
              <a:rPr lang="en-US" baseline="0" dirty="0" err="1"/>
              <a:t>viðmiðum</a:t>
            </a:r>
            <a:r>
              <a:rPr lang="en-US" baseline="0" dirty="0"/>
              <a:t> og </a:t>
            </a:r>
            <a:r>
              <a:rPr lang="en-US" baseline="0" dirty="0" err="1"/>
              <a:t>eru</a:t>
            </a:r>
            <a:r>
              <a:rPr lang="en-US" baseline="0" dirty="0"/>
              <a:t> </a:t>
            </a:r>
            <a:r>
              <a:rPr lang="en-US" baseline="0" dirty="0" err="1"/>
              <a:t>lögð</a:t>
            </a:r>
            <a:r>
              <a:rPr lang="en-US" baseline="0" dirty="0"/>
              <a:t> </a:t>
            </a:r>
            <a:r>
              <a:rPr lang="en-US" baseline="0" dirty="0" err="1"/>
              <a:t>fyrir</a:t>
            </a:r>
            <a:r>
              <a:rPr lang="en-US" baseline="0" dirty="0"/>
              <a:t> </a:t>
            </a:r>
            <a:r>
              <a:rPr lang="en-US" baseline="0" dirty="0" err="1"/>
              <a:t>þennan</a:t>
            </a:r>
            <a:r>
              <a:rPr lang="en-US" baseline="0" dirty="0"/>
              <a:t> </a:t>
            </a:r>
            <a:r>
              <a:rPr lang="en-US" baseline="0" dirty="0" err="1"/>
              <a:t>hóp</a:t>
            </a:r>
            <a:r>
              <a:rPr lang="en-US" baseline="0" dirty="0"/>
              <a:t> </a:t>
            </a:r>
            <a:r>
              <a:rPr lang="en-US" baseline="0" dirty="0" err="1"/>
              <a:t>þangað</a:t>
            </a:r>
            <a:r>
              <a:rPr lang="en-US" baseline="0" dirty="0"/>
              <a:t> </a:t>
            </a:r>
            <a:r>
              <a:rPr lang="en-US" baseline="0" dirty="0" err="1"/>
              <a:t>til</a:t>
            </a:r>
            <a:r>
              <a:rPr lang="en-US" baseline="0" dirty="0"/>
              <a:t> </a:t>
            </a:r>
            <a:r>
              <a:rPr lang="en-US" baseline="0" dirty="0" err="1"/>
              <a:t>nemandi</a:t>
            </a:r>
            <a:r>
              <a:rPr lang="en-US" baseline="0" dirty="0"/>
              <a:t> </a:t>
            </a:r>
            <a:r>
              <a:rPr lang="en-US" baseline="0" dirty="0" err="1"/>
              <a:t>nær</a:t>
            </a:r>
            <a:r>
              <a:rPr lang="en-US" baseline="0" dirty="0"/>
              <a:t> </a:t>
            </a:r>
            <a:r>
              <a:rPr lang="en-US" baseline="0" dirty="0" err="1"/>
              <a:t>viðmiðum</a:t>
            </a:r>
            <a:r>
              <a:rPr lang="en-US" baseline="0" dirty="0"/>
              <a:t> í </a:t>
            </a:r>
            <a:r>
              <a:rPr lang="en-US" baseline="0" dirty="0" err="1"/>
              <a:t>báðum</a:t>
            </a:r>
            <a:r>
              <a:rPr lang="en-US" baseline="0" dirty="0"/>
              <a:t> </a:t>
            </a:r>
            <a:r>
              <a:rPr lang="en-US" baseline="0" dirty="0" err="1"/>
              <a:t>prófum</a:t>
            </a:r>
            <a:r>
              <a:rPr lang="en-US" baseline="0" dirty="0"/>
              <a:t>.</a:t>
            </a:r>
          </a:p>
          <a:p>
            <a:r>
              <a:rPr lang="en-US" u="sng" baseline="0" dirty="0" err="1"/>
              <a:t>Nái</a:t>
            </a:r>
            <a:r>
              <a:rPr lang="en-US" u="sng" baseline="0" dirty="0"/>
              <a:t> </a:t>
            </a:r>
            <a:r>
              <a:rPr lang="en-US" u="sng" baseline="0" dirty="0" err="1"/>
              <a:t>nemandi</a:t>
            </a:r>
            <a:r>
              <a:rPr lang="en-US" u="sng" baseline="0" dirty="0"/>
              <a:t> </a:t>
            </a:r>
            <a:r>
              <a:rPr lang="en-US" u="sng" baseline="0" dirty="0" err="1"/>
              <a:t>ekki</a:t>
            </a:r>
            <a:r>
              <a:rPr lang="en-US" u="sng" baseline="0" dirty="0"/>
              <a:t> </a:t>
            </a:r>
            <a:r>
              <a:rPr lang="en-US" u="sng" baseline="0" dirty="0" err="1"/>
              <a:t>viðmiðum</a:t>
            </a:r>
            <a:r>
              <a:rPr lang="en-US" u="sng" baseline="0" dirty="0"/>
              <a:t> </a:t>
            </a:r>
            <a:r>
              <a:rPr lang="en-US" u="sng" baseline="0" dirty="0" err="1"/>
              <a:t>fer</a:t>
            </a:r>
            <a:r>
              <a:rPr lang="en-US" u="sng" baseline="0" dirty="0"/>
              <a:t> </a:t>
            </a:r>
            <a:r>
              <a:rPr lang="en-US" u="sng" baseline="0" dirty="0" err="1"/>
              <a:t>hann</a:t>
            </a:r>
            <a:r>
              <a:rPr lang="en-US" u="sng" baseline="0" dirty="0"/>
              <a:t> í </a:t>
            </a:r>
            <a:r>
              <a:rPr lang="en-US" u="sng" baseline="0" dirty="0" err="1"/>
              <a:t>íhlutun</a:t>
            </a:r>
            <a:r>
              <a:rPr lang="en-US" u="sng" baseline="0" dirty="0"/>
              <a:t> </a:t>
            </a:r>
            <a:r>
              <a:rPr lang="en-US" u="sng" baseline="0" dirty="0" err="1"/>
              <a:t>við</a:t>
            </a:r>
            <a:r>
              <a:rPr lang="en-US" u="sng" baseline="0" dirty="0"/>
              <a:t> </a:t>
            </a:r>
            <a:r>
              <a:rPr lang="en-US" u="sng" baseline="0" dirty="0" err="1"/>
              <a:t>hæfi</a:t>
            </a:r>
            <a:r>
              <a:rPr lang="en-US" baseline="0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490F19-E45C-4F56-AD0B-BEED63B5E5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70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Formleg próf eru eitt af þeim matstækjum sem kennarar geta notað til að nálgast upplýsingar um hvernig nemendum farnast í lestrarferlinu. Það er nauðsynlegt fyrir kennarann að hafa hugmynd um hvar áherslan í lestrarkennslunni ætti að vera og auðvelda snemmtæka íhlutun fyrir þá sem það þurfa. </a:t>
            </a:r>
            <a:endParaRPr lang="is-IS" dirty="0"/>
          </a:p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5F0FC-F9A9-4775-AD02-9F877DDDF485}" type="slidenum">
              <a:rPr lang="is-IS" smtClean="0"/>
              <a:t>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140511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1200" baseline="0" dirty="0">
                <a:latin typeface="Bookman Old Style" panose="02050604050505020204" pitchFamily="18" charset="0"/>
              </a:rPr>
              <a:t>Með því að nýta niðurstöður prófa er </a:t>
            </a:r>
            <a:r>
              <a:rPr lang="is-IS" baseline="0" dirty="0"/>
              <a:t>hægt að koma sem best til móts við hvern og einn. Prófin</a:t>
            </a:r>
            <a:r>
              <a:rPr lang="is-IS" sz="1200" baseline="0" dirty="0">
                <a:latin typeface="Bookman Old Style" panose="02050604050505020204" pitchFamily="18" charset="0"/>
              </a:rPr>
              <a:t> eru f</a:t>
            </a:r>
            <a:r>
              <a:rPr lang="is-IS" sz="1200" dirty="0">
                <a:latin typeface="Bookman Old Style" panose="02050604050505020204" pitchFamily="18" charset="0"/>
              </a:rPr>
              <a:t>yrst og fremst hugsuð sem verkfæri fyrir viðkomandi skóla og kennara til að bæta kennslu og koma til móts við ólíkar þarfir nemenda.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60D892-64BF-4439-B785-E6016335B1DC}" type="slidenum">
              <a:rPr lang="is-IS" smtClean="0"/>
              <a:pPr/>
              <a:t>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32668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236457-17D0-4D44-B5B0-89283B7A0C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BBA3E6-6A43-49EA-8D49-03A0D028186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en-US" dirty="0" err="1"/>
              <a:t>Mikilvægt</a:t>
            </a:r>
            <a:r>
              <a:rPr lang="en-US" dirty="0"/>
              <a:t> </a:t>
            </a:r>
            <a:r>
              <a:rPr lang="en-US" dirty="0" err="1"/>
              <a:t>grunnatriði</a:t>
            </a:r>
            <a:r>
              <a:rPr lang="en-US" dirty="0"/>
              <a:t> í </a:t>
            </a:r>
            <a:r>
              <a:rPr lang="en-US" dirty="0" err="1"/>
              <a:t>því</a:t>
            </a:r>
            <a:r>
              <a:rPr lang="en-US" dirty="0"/>
              <a:t> </a:t>
            </a:r>
            <a:r>
              <a:rPr lang="en-US" dirty="0" err="1"/>
              <a:t>ferli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nemandi</a:t>
            </a:r>
            <a:r>
              <a:rPr lang="en-US" dirty="0"/>
              <a:t> </a:t>
            </a:r>
            <a:r>
              <a:rPr lang="en-US" dirty="0" err="1"/>
              <a:t>verði</a:t>
            </a:r>
            <a:r>
              <a:rPr lang="en-US" dirty="0"/>
              <a:t> </a:t>
            </a:r>
            <a:r>
              <a:rPr lang="en-US" dirty="0" err="1"/>
              <a:t>læs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hann</a:t>
            </a:r>
            <a:r>
              <a:rPr lang="en-US" dirty="0"/>
              <a:t> </a:t>
            </a:r>
            <a:r>
              <a:rPr lang="en-US" dirty="0" err="1"/>
              <a:t>tileinki</a:t>
            </a:r>
            <a:r>
              <a:rPr lang="en-US" dirty="0"/>
              <a:t> </a:t>
            </a:r>
            <a:r>
              <a:rPr lang="en-US" dirty="0" err="1"/>
              <a:t>sér</a:t>
            </a:r>
            <a:r>
              <a:rPr lang="en-US" dirty="0"/>
              <a:t> </a:t>
            </a:r>
            <a:r>
              <a:rPr lang="en-US" dirty="0" err="1"/>
              <a:t>lögmál</a:t>
            </a:r>
            <a:r>
              <a:rPr lang="en-US" dirty="0"/>
              <a:t> </a:t>
            </a:r>
            <a:r>
              <a:rPr lang="en-US" dirty="0" err="1"/>
              <a:t>stafrófsins</a:t>
            </a:r>
            <a:r>
              <a:rPr lang="en-US" dirty="0"/>
              <a:t>. </a:t>
            </a:r>
            <a:r>
              <a:rPr lang="en-US" dirty="0" err="1"/>
              <a:t>Það</a:t>
            </a:r>
            <a:r>
              <a:rPr lang="en-US" dirty="0"/>
              <a:t> </a:t>
            </a:r>
            <a:r>
              <a:rPr lang="en-US" dirty="0" err="1"/>
              <a:t>felur</a:t>
            </a:r>
            <a:r>
              <a:rPr lang="en-US" dirty="0"/>
              <a:t> í </a:t>
            </a:r>
            <a:r>
              <a:rPr lang="en-US" dirty="0" err="1"/>
              <a:t>sér</a:t>
            </a:r>
            <a:r>
              <a:rPr lang="en-US" dirty="0"/>
              <a:t> </a:t>
            </a:r>
            <a:r>
              <a:rPr lang="en-US" dirty="0" err="1"/>
              <a:t>skilning</a:t>
            </a:r>
            <a:r>
              <a:rPr lang="en-US" dirty="0"/>
              <a:t> á </a:t>
            </a:r>
            <a:r>
              <a:rPr lang="en-US" dirty="0" err="1"/>
              <a:t>tengslum</a:t>
            </a:r>
            <a:r>
              <a:rPr lang="en-US" dirty="0"/>
              <a:t> </a:t>
            </a:r>
            <a:r>
              <a:rPr lang="en-US" dirty="0" err="1"/>
              <a:t>bókstafs</a:t>
            </a:r>
            <a:r>
              <a:rPr lang="en-US" dirty="0"/>
              <a:t> og </a:t>
            </a:r>
            <a:r>
              <a:rPr lang="en-US" dirty="0" err="1"/>
              <a:t>hljóðs</a:t>
            </a:r>
            <a:r>
              <a:rPr lang="en-US" dirty="0"/>
              <a:t>, </a:t>
            </a:r>
            <a:r>
              <a:rPr lang="en-US" dirty="0" err="1"/>
              <a:t>þ.e</a:t>
            </a:r>
            <a:r>
              <a:rPr lang="en-US" dirty="0"/>
              <a:t>.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hver</a:t>
            </a:r>
            <a:r>
              <a:rPr lang="en-US" dirty="0"/>
              <a:t> </a:t>
            </a:r>
            <a:r>
              <a:rPr lang="en-US" dirty="0" err="1"/>
              <a:t>bókstafur</a:t>
            </a:r>
            <a:r>
              <a:rPr lang="en-US" dirty="0"/>
              <a:t> </a:t>
            </a:r>
            <a:r>
              <a:rPr lang="en-US" dirty="0" err="1"/>
              <a:t>stendur</a:t>
            </a:r>
            <a:r>
              <a:rPr lang="en-US" dirty="0"/>
              <a:t> </a:t>
            </a:r>
            <a:r>
              <a:rPr lang="en-US" dirty="0" err="1"/>
              <a:t>fyrir</a:t>
            </a:r>
            <a:r>
              <a:rPr lang="en-US" dirty="0"/>
              <a:t> </a:t>
            </a:r>
            <a:r>
              <a:rPr lang="en-US" dirty="0" err="1"/>
              <a:t>tiltekið</a:t>
            </a:r>
            <a:r>
              <a:rPr lang="en-US" dirty="0"/>
              <a:t> </a:t>
            </a:r>
            <a:r>
              <a:rPr lang="en-US" dirty="0" err="1"/>
              <a:t>hljóð</a:t>
            </a:r>
            <a:r>
              <a:rPr lang="en-US" dirty="0"/>
              <a:t> í </a:t>
            </a:r>
            <a:r>
              <a:rPr lang="en-US" dirty="0" err="1"/>
              <a:t>málinu</a:t>
            </a:r>
            <a:r>
              <a:rPr lang="en-US" dirty="0"/>
              <a:t> (Burns, Roe, Ross 1996:65). 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 err="1"/>
              <a:t>Umskráning</a:t>
            </a:r>
            <a:r>
              <a:rPr lang="en-US" dirty="0"/>
              <a:t> </a:t>
            </a:r>
            <a:r>
              <a:rPr lang="en-US" dirty="0" err="1"/>
              <a:t>byggist</a:t>
            </a:r>
            <a:r>
              <a:rPr lang="en-US" dirty="0"/>
              <a:t> í </a:t>
            </a:r>
            <a:r>
              <a:rPr lang="en-US" dirty="0" err="1"/>
              <a:t>miklum</a:t>
            </a:r>
            <a:r>
              <a:rPr lang="en-US" dirty="0"/>
              <a:t> </a:t>
            </a:r>
            <a:r>
              <a:rPr lang="en-US" dirty="0" err="1"/>
              <a:t>mæli</a:t>
            </a:r>
            <a:r>
              <a:rPr lang="en-US" dirty="0"/>
              <a:t> á </a:t>
            </a:r>
            <a:r>
              <a:rPr lang="en-US" dirty="0" err="1"/>
              <a:t>næmi</a:t>
            </a:r>
            <a:r>
              <a:rPr lang="en-US" dirty="0"/>
              <a:t> </a:t>
            </a:r>
            <a:r>
              <a:rPr lang="en-US" dirty="0" err="1"/>
              <a:t>einstaklings</a:t>
            </a:r>
            <a:r>
              <a:rPr lang="en-US" dirty="0"/>
              <a:t> </a:t>
            </a:r>
            <a:r>
              <a:rPr lang="en-US" dirty="0" err="1"/>
              <a:t>fyrir</a:t>
            </a:r>
            <a:r>
              <a:rPr lang="en-US" dirty="0"/>
              <a:t> </a:t>
            </a:r>
            <a:r>
              <a:rPr lang="en-US" dirty="0" err="1"/>
              <a:t>hljóðum</a:t>
            </a:r>
            <a:r>
              <a:rPr lang="en-US" dirty="0"/>
              <a:t> </a:t>
            </a:r>
            <a:r>
              <a:rPr lang="en-US" dirty="0" err="1"/>
              <a:t>tungumálsins</a:t>
            </a:r>
            <a:r>
              <a:rPr lang="en-US" dirty="0"/>
              <a:t>, </a:t>
            </a:r>
            <a:r>
              <a:rPr lang="en-US" dirty="0" err="1"/>
              <a:t>þ.e</a:t>
            </a:r>
            <a:r>
              <a:rPr lang="en-US" dirty="0"/>
              <a:t>. </a:t>
            </a:r>
            <a:r>
              <a:rPr lang="en-US" dirty="0" err="1"/>
              <a:t>hljóðkerfisvitundinni</a:t>
            </a:r>
            <a:r>
              <a:rPr lang="en-US" dirty="0"/>
              <a:t>, og </a:t>
            </a:r>
            <a:r>
              <a:rPr lang="en-US" dirty="0" err="1"/>
              <a:t>hæfni</a:t>
            </a:r>
            <a:r>
              <a:rPr lang="en-US" dirty="0"/>
              <a:t> </a:t>
            </a:r>
            <a:r>
              <a:rPr lang="en-US" dirty="0" err="1"/>
              <a:t>hans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vinna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hljóðin</a:t>
            </a:r>
            <a:r>
              <a:rPr lang="en-US" dirty="0"/>
              <a:t> á </a:t>
            </a:r>
            <a:r>
              <a:rPr lang="en-US" dirty="0" err="1"/>
              <a:t>mismunandi</a:t>
            </a:r>
            <a:r>
              <a:rPr lang="en-US" dirty="0"/>
              <a:t> </a:t>
            </a:r>
            <a:r>
              <a:rPr lang="en-US" dirty="0" err="1"/>
              <a:t>vegu</a:t>
            </a:r>
            <a:r>
              <a:rPr lang="en-US" dirty="0"/>
              <a:t>.  </a:t>
            </a:r>
            <a:br>
              <a:rPr lang="en-US" dirty="0"/>
            </a:br>
            <a:endParaRPr lang="en-US" dirty="0"/>
          </a:p>
          <a:p>
            <a:pPr lvl="0"/>
            <a:r>
              <a:rPr lang="en-US" dirty="0" err="1"/>
              <a:t>Slík</a:t>
            </a:r>
            <a:r>
              <a:rPr lang="en-US" dirty="0"/>
              <a:t> </a:t>
            </a:r>
            <a:r>
              <a:rPr lang="en-US" dirty="0" err="1"/>
              <a:t>hæfni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talin</a:t>
            </a:r>
            <a:r>
              <a:rPr lang="en-US" dirty="0"/>
              <a:t> </a:t>
            </a:r>
            <a:r>
              <a:rPr lang="en-US" dirty="0" err="1"/>
              <a:t>nauðsynleg</a:t>
            </a:r>
            <a:r>
              <a:rPr lang="en-US" dirty="0"/>
              <a:t> </a:t>
            </a:r>
            <a:r>
              <a:rPr lang="en-US" dirty="0" err="1"/>
              <a:t>forsenda</a:t>
            </a:r>
            <a:r>
              <a:rPr lang="en-US" dirty="0"/>
              <a:t> </a:t>
            </a:r>
            <a:r>
              <a:rPr lang="en-US" dirty="0" err="1"/>
              <a:t>umskráningar</a:t>
            </a:r>
            <a:r>
              <a:rPr lang="en-US" dirty="0"/>
              <a:t> og </a:t>
            </a:r>
            <a:r>
              <a:rPr lang="en-US" dirty="0" err="1"/>
              <a:t>spáir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fyrir</a:t>
            </a:r>
            <a:r>
              <a:rPr lang="en-US" dirty="0"/>
              <a:t> um </a:t>
            </a:r>
            <a:r>
              <a:rPr lang="en-US" dirty="0" err="1"/>
              <a:t>gengi</a:t>
            </a:r>
            <a:r>
              <a:rPr lang="en-US" dirty="0"/>
              <a:t> </a:t>
            </a:r>
            <a:r>
              <a:rPr lang="en-US" dirty="0" err="1"/>
              <a:t>barna</a:t>
            </a:r>
            <a:r>
              <a:rPr lang="en-US" dirty="0"/>
              <a:t> í </a:t>
            </a:r>
            <a:r>
              <a:rPr lang="en-US" dirty="0" err="1"/>
              <a:t>lestri</a:t>
            </a:r>
            <a:r>
              <a:rPr lang="en-US" dirty="0"/>
              <a:t> </a:t>
            </a:r>
            <a:r>
              <a:rPr lang="en-US" dirty="0" err="1"/>
              <a:t>seinna</a:t>
            </a:r>
            <a:r>
              <a:rPr lang="en-US" dirty="0"/>
              <a:t> </a:t>
            </a:r>
            <a:r>
              <a:rPr lang="en-US" dirty="0" err="1"/>
              <a:t>meir</a:t>
            </a:r>
            <a:r>
              <a:rPr lang="en-US" dirty="0"/>
              <a:t>. </a:t>
            </a:r>
            <a:endParaRPr lang="is-IS" dirty="0">
              <a:latin typeface="Bookman Old Style" pitchFamily="18"/>
            </a:endParaRPr>
          </a:p>
          <a:p>
            <a:pPr lvl="0"/>
            <a:endParaRPr lang="en-US" dirty="0">
              <a:latin typeface="Bookman Old Style" pitchFamily="18"/>
            </a:endParaRPr>
          </a:p>
          <a:p>
            <a:pPr lvl="0"/>
            <a:endParaRPr lang="en-US" dirty="0">
              <a:latin typeface="Bookman Old Style" pitchFamily="1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04B1DF-70A3-45FC-8ABD-1BA6F161E64B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0FCFFAC-5549-46F6-AF1B-F08368274C26}" type="slidenum">
              <a:t>7</a:t>
            </a:fld>
            <a:endParaRPr lang="is-I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616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800" dirty="0"/>
              <a:t>Þegar unnið er að hönnun staðlaðra prófa er nauðsynlegt að byggja á fræðilegu líkani eða fyrirmynd sem réttlætir form, innihald og einstök atriði prófa og prófhluta.</a:t>
            </a:r>
          </a:p>
          <a:p>
            <a:pPr>
              <a:buNone/>
            </a:pPr>
            <a:r>
              <a:rPr lang="is-IS" sz="800" dirty="0"/>
              <a:t>Fræðilegur bakgrunnur stýrir þannig hvaða þættir eru prófaðir og með hvaða hætti. </a:t>
            </a:r>
            <a:endParaRPr lang="is-IS" dirty="0"/>
          </a:p>
          <a:p>
            <a:endParaRPr lang="en-US" sz="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s-IS" sz="1200" b="1" dirty="0"/>
              <a:t>Við samningu á stuðningsprófum var stuðst við: </a:t>
            </a:r>
            <a:r>
              <a:rPr lang="is-IS" sz="1200" dirty="0"/>
              <a:t>Einfalda lestrarlíkanið,</a:t>
            </a:r>
            <a:r>
              <a:rPr lang="is-IS" sz="1200" baseline="0" dirty="0"/>
              <a:t> k</a:t>
            </a:r>
            <a:r>
              <a:rPr lang="is-IS" sz="1200" dirty="0"/>
              <a:t>enningar Muter um stigbundna þróun hljóðkerfisvitundar og</a:t>
            </a:r>
            <a:r>
              <a:rPr lang="is-IS" sz="1200" baseline="0" dirty="0"/>
              <a:t> k</a:t>
            </a:r>
            <a:r>
              <a:rPr lang="is-IS" sz="1200" dirty="0"/>
              <a:t>enningu Ehri um stigbundna þróun sjónræns orðaforða.</a:t>
            </a:r>
            <a:r>
              <a:rPr lang="is-IS" sz="1200" baseline="0" dirty="0"/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s-IS" dirty="0"/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A5F0FC-F9A9-4775-AD02-9F877DDDF485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232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dirty="0"/>
              <a:t>Samkvæmt kenningu Hoover og Gough byggir lestur á tveimur hugrænum aðgerðum: umskráningu og málskilningi. </a:t>
            </a:r>
          </a:p>
          <a:p>
            <a:endParaRPr lang="is-IS" dirty="0"/>
          </a:p>
          <a:p>
            <a:r>
              <a:rPr lang="is-IS" dirty="0"/>
              <a:t>Þessir tveir þættir mynda órofa heild þannig að hvorugur getur án hins verið.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b="1" dirty="0"/>
              <a:t>Umskráning</a:t>
            </a:r>
            <a:r>
              <a:rPr lang="is-IS" b="1" baseline="0" dirty="0"/>
              <a:t> </a:t>
            </a:r>
            <a:r>
              <a:rPr lang="is-IS" b="0" baseline="0" dirty="0"/>
              <a:t>er h</a:t>
            </a:r>
            <a:r>
              <a:rPr lang="is-IS" b="0" dirty="0"/>
              <a:t>æfileikinn </a:t>
            </a:r>
            <a:r>
              <a:rPr lang="is-IS" dirty="0"/>
              <a:t>til að geta á fljótvirkan hátt þekkt ritháttarmynd orðs, eða orðmyndina, og borið hana saman við orð í orðasafni hugans og þá merkingu sem tengist orðinu. </a:t>
            </a:r>
            <a:br>
              <a:rPr lang="is-IS" dirty="0"/>
            </a:br>
            <a:r>
              <a:rPr lang="is-IS" sz="1200" b="0" dirty="0"/>
              <a:t>Umskráning </a:t>
            </a:r>
            <a:r>
              <a:rPr lang="is-IS" sz="1200" dirty="0"/>
              <a:t>er í raun hin tæknilega hlið lesturs sem felst í því að </a:t>
            </a:r>
            <a:r>
              <a:rPr lang="is-IS" sz="1200" u="sng" dirty="0"/>
              <a:t>þekkja tengsl bókstafa og hljóða </a:t>
            </a:r>
            <a:r>
              <a:rPr lang="is-IS" sz="1200" dirty="0"/>
              <a:t>og geta tengt hljóð bókstafanna í orð.</a:t>
            </a:r>
          </a:p>
          <a:p>
            <a:pPr lvl="1"/>
            <a:endParaRPr lang="is-IS" dirty="0"/>
          </a:p>
          <a:p>
            <a:pPr lvl="1"/>
            <a:r>
              <a:rPr lang="is-IS" b="1" dirty="0"/>
              <a:t>Málskilningur</a:t>
            </a:r>
            <a:r>
              <a:rPr lang="is-IS" b="1" baseline="0" dirty="0"/>
              <a:t> er</a:t>
            </a:r>
            <a:r>
              <a:rPr lang="is-IS" b="0" baseline="0" dirty="0"/>
              <a:t> h</a:t>
            </a:r>
            <a:r>
              <a:rPr lang="is-IS" b="0" dirty="0"/>
              <a:t>æfileikinn </a:t>
            </a:r>
            <a:r>
              <a:rPr lang="is-IS" dirty="0"/>
              <a:t>til að geta meðtekið og skilið orð og túlkað setningar og orðræðu. </a:t>
            </a:r>
          </a:p>
          <a:p>
            <a:pPr lvl="1"/>
            <a:r>
              <a:rPr lang="is-IS" sz="1200" b="1" dirty="0"/>
              <a:t>Lesskilningur </a:t>
            </a:r>
            <a:r>
              <a:rPr lang="is-IS" sz="1200" dirty="0"/>
              <a:t>byggir á ýmsum þroskaþáttum og fyrri þekkingu lesandans, þó sérstaklega á </a:t>
            </a:r>
            <a:r>
              <a:rPr lang="is-IS" sz="1200" u="sng" dirty="0"/>
              <a:t>orðaforða og málskilningi</a:t>
            </a:r>
            <a:r>
              <a:rPr lang="is-IS" sz="1200" dirty="0"/>
              <a:t>.</a:t>
            </a:r>
          </a:p>
          <a:p>
            <a:pPr lvl="1"/>
            <a:endParaRPr lang="is-IS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s-IS" sz="1200" dirty="0"/>
          </a:p>
          <a:p>
            <a:endParaRPr lang="is-IS" sz="1200" dirty="0"/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A5F0FC-F9A9-4775-AD02-9F877DDDF485}" type="slidenum">
              <a:rPr kumimoji="0" lang="is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s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572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ilskygg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18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05" y="6420467"/>
            <a:ext cx="3015596" cy="2678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754761"/>
            <a:ext cx="12192000" cy="103238"/>
          </a:xfrm>
          <a:prstGeom prst="rect">
            <a:avLst/>
          </a:prstGeom>
          <a:solidFill>
            <a:srgbClr val="157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7414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ill og lóðréttur 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s-IS"/>
              <a:t>Breyta stílum aðaltexta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884B2-EBEF-48A6-BB99-1F47DD05E248}" type="datetimeFigureOut">
              <a:rPr lang="is-IS" smtClean="0"/>
              <a:t>21.12.2017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50DF-241F-4137-AE32-267406A9CC98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30913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óðréttur titill og 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is-IS"/>
              <a:t>Smelltu til að breyta stíl aðaltitils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is-IS"/>
              <a:t>Breyta stílum aðaltexta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884B2-EBEF-48A6-BB99-1F47DD05E248}" type="datetimeFigureOut">
              <a:rPr lang="is-IS" smtClean="0"/>
              <a:t>21.12.2017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50DF-241F-4137-AE32-267406A9CC98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02502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ill, texti og ef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s-IS"/>
              <a:t>Smelltu til að breyta stíl aðaltitils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s-IS"/>
              <a:t>Breyta stílum aðaltexta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is-IS"/>
              <a:t>Breyta stílum aðaltexta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4884B2-EBEF-48A6-BB99-1F47DD05E248}" type="datetimeFigureOut">
              <a:rPr lang="is-IS" smtClean="0"/>
              <a:t>21.12.2017</a:t>
            </a:fld>
            <a:endParaRPr lang="is-I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s-I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0E50DF-241F-4137-AE32-267406A9CC98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282360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4884B2-EBEF-48A6-BB99-1F47DD05E248}" type="datetimeFigureOut">
              <a:rPr lang="is-IS" smtClean="0"/>
              <a:t>21.12.2017</a:t>
            </a:fld>
            <a:endParaRPr lang="is-I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s-I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0E50DF-241F-4137-AE32-267406A9CC98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94796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is-IS"/>
              <a:t>Guðbjörg R. Þórisdóttir lestrarfræðingur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BF11C54D-596B-478E-AD1B-14C0A46E56A2}" type="slidenum">
              <a:rPr lang="en-US" altLang="is-IS"/>
              <a:pPr/>
              <a:t>‹#›</a:t>
            </a:fld>
            <a:endParaRPr lang="en-US" altLang="is-IS"/>
          </a:p>
        </p:txBody>
      </p:sp>
    </p:spTree>
    <p:extLst>
      <p:ext uri="{BB962C8B-B14F-4D97-AF65-F5344CB8AC3E}">
        <p14:creationId xmlns:p14="http://schemas.microsoft.com/office/powerpoint/2010/main" val="1958134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ill og ef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s-IS"/>
              <a:t>Breyta stílum aðaltexta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884B2-EBEF-48A6-BB99-1F47DD05E248}" type="datetimeFigureOut">
              <a:rPr lang="is-IS" smtClean="0"/>
              <a:t>21.12.2017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50DF-241F-4137-AE32-267406A9CC98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722793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aflafyrirsö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861238"/>
            <a:ext cx="10515600" cy="208398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s-IS"/>
              <a:t>Smelltu til að breyta stíl aðaltitils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3391787"/>
            <a:ext cx="10515600" cy="269786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s-IS"/>
              <a:t>Breyta stílum aðaltexta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50DF-241F-4137-AE32-267406A9CC98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34229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ö efnisatrið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s-IS"/>
              <a:t>Breyta stílum aðaltexta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s-IS"/>
              <a:t>Breyta stílum aðaltexta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884B2-EBEF-48A6-BB99-1F47DD05E248}" type="datetimeFigureOut">
              <a:rPr lang="is-IS" smtClean="0"/>
              <a:t>21.12.2017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50DF-241F-4137-AE32-267406A9CC98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58866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anburð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is-IS"/>
              <a:t>Smelltu til að breyta stíl aðaltitils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/>
              <a:t>Breyta stílum aðaltexta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is-IS"/>
              <a:t>Breyta stílum aðaltexta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s-IS"/>
              <a:t>Breyta stílum aðaltexta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is-IS"/>
              <a:t>Breyta stílum aðaltexta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884B2-EBEF-48A6-BB99-1F47DD05E248}" type="datetimeFigureOut">
              <a:rPr lang="is-IS" smtClean="0"/>
              <a:t>21.12.2017</a:t>
            </a:fld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50DF-241F-4137-AE32-267406A9CC98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76433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ðeins tit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Smelltu til að breyta stíl aðaltitils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884B2-EBEF-48A6-BB99-1F47DD05E248}" type="datetimeFigureOut">
              <a:rPr lang="is-IS" smtClean="0"/>
              <a:t>21.12.2017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50DF-241F-4137-AE32-267406A9CC98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51847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u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884B2-EBEF-48A6-BB99-1F47DD05E248}" type="datetimeFigureOut">
              <a:rPr lang="is-IS" smtClean="0"/>
              <a:t>21.12.2017</a:t>
            </a:fld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50DF-241F-4137-AE32-267406A9CC98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78339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Efni með skýringartex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s-IS"/>
              <a:t>Smelltu til að breyta stíl aðaltitils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s-IS"/>
              <a:t>Breyta stílum aðaltexta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s-IS"/>
              <a:t>Breyta stílum aðaltexta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884B2-EBEF-48A6-BB99-1F47DD05E248}" type="datetimeFigureOut">
              <a:rPr lang="is-IS" smtClean="0"/>
              <a:t>21.12.2017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50DF-241F-4137-AE32-267406A9CC98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442708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Mynd með skýringartex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s-IS"/>
              <a:t>Smelltu til að breyta stíl aðaltitils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s-IS"/>
              <a:t>Smelltu á tákn til að bæta við mynd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s-IS"/>
              <a:t>Breyta stílum aðaltexta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884B2-EBEF-48A6-BB99-1F47DD05E248}" type="datetimeFigureOut">
              <a:rPr lang="is-IS" smtClean="0"/>
              <a:t>21.12.2017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E50DF-241F-4137-AE32-267406A9CC98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66588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8658" y="-6394"/>
            <a:ext cx="12209315" cy="687078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s-IS"/>
              <a:t>Smelltu til að breyta stíl aðaltitils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30E0F-D7F4-4A82-9477-C52BD402C1DF}" type="datetimeFigureOut">
              <a:rPr lang="en-US" smtClean="0"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4187A-C8AB-4864-9BBA-48911C1FC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9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cid:image005.png@01D20448.780FE630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openxmlformats.org/officeDocument/2006/relationships/hyperlink" Target="mailto:skolagatt@mms.is" TargetMode="External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394408"/>
            <a:ext cx="10363200" cy="4251489"/>
          </a:xfrm>
        </p:spPr>
        <p:txBody>
          <a:bodyPr>
            <a:normAutofit fontScale="90000"/>
          </a:bodyPr>
          <a:lstStyle/>
          <a:p>
            <a:pPr algn="ctr"/>
            <a:br>
              <a:rPr lang="is-IS" dirty="0"/>
            </a:br>
            <a:r>
              <a:rPr lang="is-IS" dirty="0"/>
              <a:t>Stuðningspróf fyrir 1.-10. bekk grunnskóla</a:t>
            </a:r>
            <a:br>
              <a:rPr lang="is-IS" dirty="0"/>
            </a:br>
            <a:br>
              <a:rPr lang="is-IS" dirty="0"/>
            </a:br>
            <a:br>
              <a:rPr lang="is-IS" dirty="0"/>
            </a:br>
            <a:br>
              <a:rPr lang="is-IS" dirty="0"/>
            </a:br>
            <a:br>
              <a:rPr lang="is-IS" dirty="0"/>
            </a:br>
            <a:br>
              <a:rPr lang="is-IS" dirty="0"/>
            </a:br>
            <a:endParaRPr lang="is-IS" dirty="0"/>
          </a:p>
        </p:txBody>
      </p:sp>
      <p:sp>
        <p:nvSpPr>
          <p:cNvPr id="7" name="Undirtitill 6">
            <a:extLst>
              <a:ext uri="{FF2B5EF4-FFF2-40B4-BE49-F238E27FC236}">
                <a16:creationId xmlns:a16="http://schemas.microsoft.com/office/drawing/2014/main" id="{DD7E00A0-ED44-4483-8048-F9376AE931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s-IS" dirty="0" err="1"/>
              <a:t>Orðleysur</a:t>
            </a:r>
            <a:r>
              <a:rPr lang="is-IS" dirty="0"/>
              <a:t>, </a:t>
            </a:r>
            <a:r>
              <a:rPr lang="is-IS" dirty="0" err="1"/>
              <a:t>sjónrænn</a:t>
            </a:r>
            <a:r>
              <a:rPr lang="is-IS" dirty="0"/>
              <a:t> orðaforði og </a:t>
            </a:r>
            <a:r>
              <a:rPr lang="is-IS" dirty="0" err="1"/>
              <a:t>nefnuhraði</a:t>
            </a:r>
            <a:endParaRPr lang="is-IS" dirty="0"/>
          </a:p>
          <a:p>
            <a:r>
              <a:rPr lang="is-IS" dirty="0"/>
              <a:t>Fræðilegur bakgrunnur </a:t>
            </a:r>
          </a:p>
        </p:txBody>
      </p:sp>
      <p:pic>
        <p:nvPicPr>
          <p:cNvPr id="6" name="Picture 5" descr="cid:image005.png@01D20448.780FE630"/>
          <p:cNvPicPr/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635" y="615610"/>
            <a:ext cx="2560014" cy="1334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D70C00F-8F2C-4C82-B116-86EE387414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87"/>
    </mc:Choice>
    <mc:Fallback xmlns="">
      <p:transition spd="slow" advTm="11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F5D00EFA-8BAE-4FD8-A2E6-A17BD4CD1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Einfalda lestrarlíkanið frh.</a:t>
            </a:r>
            <a:endParaRPr lang="is-IS" dirty="0"/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5FF1B5F3-6C8A-4850-A3A7-971F70E76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/>
              <a:t>Lestur byggist á færni í tungumálinu og lesandi þarf því alltaf að vera að fást við tungumálið. </a:t>
            </a:r>
          </a:p>
          <a:p>
            <a:r>
              <a:rPr lang="is-IS"/>
              <a:t>Það gerir hann við túlkun bókstafa yfir í málhljóð í gegnum hljóðkerfisvitundina og eins er hann beitir málskilningi við að skilja texta. </a:t>
            </a:r>
          </a:p>
          <a:p>
            <a:r>
              <a:rPr lang="is-IS"/>
              <a:t>Forsenda þess að ná tökum á lestri er að geta umskráð bókstafi yfir í málhljóð. </a:t>
            </a:r>
          </a:p>
          <a:p>
            <a:r>
              <a:rPr lang="is-IS"/>
              <a:t>Nemandi telst ekki læs nema hann skilji þann texta sem hann les (Hoover og Gough, 1990). </a:t>
            </a:r>
          </a:p>
          <a:p>
            <a:endParaRPr lang="is-IS" dirty="0"/>
          </a:p>
        </p:txBody>
      </p:sp>
      <p:pic>
        <p:nvPicPr>
          <p:cNvPr id="4" name="Mynd 3">
            <a:extLst>
              <a:ext uri="{FF2B5EF4-FFF2-40B4-BE49-F238E27FC236}">
                <a16:creationId xmlns:a16="http://schemas.microsoft.com/office/drawing/2014/main" id="{EB8D9C80-3531-456D-AF47-A677206B1D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9729" y="467369"/>
            <a:ext cx="2024047" cy="1054699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2E839C0-D1CF-47F1-A173-4EF1A08C8B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12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08"/>
    </mc:Choice>
    <mc:Fallback xmlns="">
      <p:transition spd="slow" advTm="29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s-IS" altLang="is-IS" sz="3600" dirty="0"/>
              <a:t>Stigbundin þróun hljóðkerfisvitundar </a:t>
            </a:r>
            <a:endParaRPr lang="en-US" altLang="is-IS" sz="3600" dirty="0"/>
          </a:p>
        </p:txBody>
      </p:sp>
      <p:graphicFrame>
        <p:nvGraphicFramePr>
          <p:cNvPr id="24690" name="Group 11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053077565"/>
              </p:ext>
            </p:extLst>
          </p:nvPr>
        </p:nvGraphicFramePr>
        <p:xfrm>
          <a:off x="1961388" y="1339417"/>
          <a:ext cx="7812024" cy="4876800"/>
        </p:xfrm>
        <a:graphic>
          <a:graphicData uri="http://schemas.openxmlformats.org/drawingml/2006/table">
            <a:tbl>
              <a:tblPr/>
              <a:tblGrid>
                <a:gridCol w="1168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93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40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432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is-IS" altLang="is-I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Aldur</a:t>
                      </a:r>
                      <a:endParaRPr kumimoji="0" lang="en-US" altLang="is-I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is-IS" altLang="is-I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Þróun hljóðkerfishæfniþátta</a:t>
                      </a:r>
                      <a:endParaRPr kumimoji="0" lang="en-US" altLang="is-I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is-IS" altLang="is-I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Reynsla af ritmáli</a:t>
                      </a:r>
                      <a:endParaRPr kumimoji="0" lang="en-US" altLang="is-I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323">
                <a:tc row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is-IS" altLang="is-I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is-IS" altLang="is-I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is-IS" altLang="is-I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</a:t>
                      </a:r>
                      <a:endParaRPr kumimoji="0" lang="en-US" altLang="is-I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is-IS" altLang="is-I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Að þekkja/kunna barnaljóð</a:t>
                      </a:r>
                      <a:endParaRPr kumimoji="0" lang="en-US" altLang="is-I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is-IS" altLang="is-I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Lærir stafi</a:t>
                      </a:r>
                      <a:endParaRPr kumimoji="0" lang="en-US" altLang="is-I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323">
                <a:tc vMerge="1">
                  <a:txBody>
                    <a:bodyPr/>
                    <a:lstStyle/>
                    <a:p>
                      <a:endParaRPr lang="is-I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is-IS" altLang="is-I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Að þekkja rím</a:t>
                      </a:r>
                      <a:endParaRPr kumimoji="0" lang="en-US" altLang="is-I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is-IS" altLang="is-I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323">
                <a:tc vMerge="1">
                  <a:txBody>
                    <a:bodyPr/>
                    <a:lstStyle/>
                    <a:p>
                      <a:endParaRPr lang="is-I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is-IS" altLang="is-I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Að tengja saman atkvæði</a:t>
                      </a:r>
                      <a:endParaRPr kumimoji="0" lang="en-US" altLang="is-I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is-IS" altLang="is-I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323">
                <a:tc vMerge="1">
                  <a:txBody>
                    <a:bodyPr/>
                    <a:lstStyle/>
                    <a:p>
                      <a:endParaRPr lang="is-I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is-IS" altLang="is-I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Að sundurgreina atkvæði</a:t>
                      </a:r>
                      <a:endParaRPr kumimoji="0" lang="en-US" altLang="is-I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is-IS" altLang="is-I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323">
                <a:tc row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is-IS" altLang="is-I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is-IS" altLang="is-I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is-IS" altLang="is-I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</a:t>
                      </a:r>
                      <a:endParaRPr kumimoji="0" lang="en-US" altLang="is-I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is-IS" altLang="is-I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Stuðlun</a:t>
                      </a:r>
                      <a:endParaRPr kumimoji="0" lang="en-US" altLang="is-I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is-IS" altLang="is-I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Uppbygging sjónræns orðaforða</a:t>
                      </a:r>
                      <a:endParaRPr kumimoji="0" lang="en-US" altLang="is-I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323">
                <a:tc vMerge="1">
                  <a:txBody>
                    <a:bodyPr/>
                    <a:lstStyle/>
                    <a:p>
                      <a:endParaRPr lang="is-I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is-IS" altLang="is-I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Að greina eftir upphafshljóðum</a:t>
                      </a:r>
                      <a:endParaRPr kumimoji="0" lang="en-US" altLang="is-I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is-IS" altLang="is-I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4323">
                <a:tc vMerge="1">
                  <a:txBody>
                    <a:bodyPr/>
                    <a:lstStyle/>
                    <a:p>
                      <a:endParaRPr lang="is-I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is-IS" altLang="is-I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Að greina í sundur atkvæði (stuðla og rím)</a:t>
                      </a:r>
                      <a:endParaRPr kumimoji="0" lang="en-US" altLang="is-I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is-IS" altLang="is-I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4323">
                <a:tc vMerge="1">
                  <a:txBody>
                    <a:bodyPr/>
                    <a:lstStyle/>
                    <a:p>
                      <a:endParaRPr lang="is-I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is-IS" altLang="is-I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Að ríma</a:t>
                      </a:r>
                      <a:endParaRPr kumimoji="0" lang="en-US" altLang="is-I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is-IS" altLang="is-I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4323">
                <a:tc row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is-IS" altLang="is-I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is-IS" altLang="is-I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is-IS" altLang="is-I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</a:t>
                      </a:r>
                      <a:r>
                        <a:rPr kumimoji="0" lang="en-US" altLang="is-I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½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altLang="is-I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is-IS" altLang="is-I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Að vinna með atkvæði</a:t>
                      </a:r>
                      <a:endParaRPr kumimoji="0" lang="en-US" altLang="is-I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is-IS" altLang="is-I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Umskráir stafi í hljóð</a:t>
                      </a:r>
                      <a:endParaRPr kumimoji="0" lang="en-US" altLang="is-I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4323">
                <a:tc vMerge="1">
                  <a:txBody>
                    <a:bodyPr/>
                    <a:lstStyle/>
                    <a:p>
                      <a:endParaRPr lang="is-I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is-IS" altLang="is-I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Að greina byrjunar- og endahljóð</a:t>
                      </a:r>
                      <a:endParaRPr kumimoji="0" lang="en-US" altLang="is-I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is-IS" altLang="is-I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4323">
                <a:tc vMerge="1">
                  <a:txBody>
                    <a:bodyPr/>
                    <a:lstStyle/>
                    <a:p>
                      <a:endParaRPr lang="is-I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is-IS" altLang="is-I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Að tengja saman hljóð</a:t>
                      </a:r>
                      <a:endParaRPr kumimoji="0" lang="en-US" altLang="is-I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is-IS" altLang="is-I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4323">
                <a:tc vMerge="1">
                  <a:txBody>
                    <a:bodyPr/>
                    <a:lstStyle/>
                    <a:p>
                      <a:endParaRPr lang="is-I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is-IS" altLang="is-I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Að sundurgreina/aðgreina hljóð</a:t>
                      </a:r>
                      <a:endParaRPr kumimoji="0" lang="en-US" altLang="is-I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is-IS" altLang="is-I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4323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is-IS" altLang="is-I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is-IS" altLang="is-I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6</a:t>
                      </a:r>
                      <a:endParaRPr kumimoji="0" lang="en-US" altLang="is-I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is-IS" altLang="is-I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Að bæta við hljóðum</a:t>
                      </a:r>
                      <a:endParaRPr kumimoji="0" lang="en-US" altLang="is-I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is-IS" altLang="is-I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4323">
                <a:tc vMerge="1">
                  <a:txBody>
                    <a:bodyPr/>
                    <a:lstStyle/>
                    <a:p>
                      <a:endParaRPr lang="is-I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is-IS" altLang="is-I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Að eyða hljóðum úr orðum</a:t>
                      </a:r>
                      <a:endParaRPr kumimoji="0" lang="en-US" altLang="is-I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is-IS" altLang="is-I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4323">
                <a:tc vMerge="1">
                  <a:txBody>
                    <a:bodyPr/>
                    <a:lstStyle/>
                    <a:p>
                      <a:endParaRPr lang="is-I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is-IS" altLang="is-I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Að skipta á hljóðum í orði</a:t>
                      </a:r>
                      <a:endParaRPr kumimoji="0" lang="en-US" altLang="is-I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8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is-IS" altLang="is-I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2" name="Textarammi 1">
            <a:extLst>
              <a:ext uri="{FF2B5EF4-FFF2-40B4-BE49-F238E27FC236}">
                <a16:creationId xmlns:a16="http://schemas.microsoft.com/office/drawing/2014/main" id="{D7694B33-DADE-413D-93F5-17DE3C6150D5}"/>
              </a:ext>
            </a:extLst>
          </p:cNvPr>
          <p:cNvSpPr txBox="1"/>
          <p:nvPr/>
        </p:nvSpPr>
        <p:spPr>
          <a:xfrm>
            <a:off x="8590085" y="6304084"/>
            <a:ext cx="1582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altLang="is-IS" sz="1600" dirty="0"/>
              <a:t>(Muter, 2006)</a:t>
            </a:r>
            <a:endParaRPr lang="is-IS" sz="1600" dirty="0"/>
          </a:p>
        </p:txBody>
      </p:sp>
      <p:pic>
        <p:nvPicPr>
          <p:cNvPr id="5" name="Mynd 4">
            <a:extLst>
              <a:ext uri="{FF2B5EF4-FFF2-40B4-BE49-F238E27FC236}">
                <a16:creationId xmlns:a16="http://schemas.microsoft.com/office/drawing/2014/main" id="{B830D2C9-9587-42AF-A5F2-4CA78B7C89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3493" y="363970"/>
            <a:ext cx="2024047" cy="105469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3A32B6F-C973-423E-B945-E305453B35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5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21"/>
    </mc:Choice>
    <mc:Fallback xmlns="">
      <p:transition spd="slow" advTm="15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is-IS" dirty="0"/>
              <a:t>Þróun lestrar: Linnea C. Ehri</a:t>
            </a:r>
          </a:p>
        </p:txBody>
      </p:sp>
      <p:sp>
        <p:nvSpPr>
          <p:cNvPr id="21505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3888" indent="-514350">
              <a:buFont typeface="Lucida Sans Unicode" pitchFamily="34" charset="0"/>
              <a:buAutoNum type="arabicPeriod"/>
            </a:pPr>
            <a:endParaRPr lang="is-IS" dirty="0"/>
          </a:p>
          <a:p>
            <a:pPr marL="623888" indent="-514350">
              <a:buFont typeface="Lucida Sans Unicode" pitchFamily="34" charset="0"/>
              <a:buAutoNum type="arabicPeriod"/>
            </a:pPr>
            <a:r>
              <a:rPr lang="is-IS" dirty="0"/>
              <a:t>Undanfari bókstafsstigs.</a:t>
            </a:r>
          </a:p>
          <a:p>
            <a:pPr marL="623888" indent="-514350">
              <a:buFont typeface="Lucida Sans Unicode" pitchFamily="34" charset="0"/>
              <a:buAutoNum type="arabicPeriod"/>
            </a:pPr>
            <a:r>
              <a:rPr lang="is-IS" dirty="0"/>
              <a:t>Bókstafsstig að hluta.</a:t>
            </a:r>
          </a:p>
          <a:p>
            <a:pPr marL="623888" indent="-514350">
              <a:buFont typeface="Lucida Sans Unicode" pitchFamily="34" charset="0"/>
              <a:buAutoNum type="arabicPeriod"/>
            </a:pPr>
            <a:r>
              <a:rPr lang="is-IS" dirty="0"/>
              <a:t>Fullkomið bókstafsstig.</a:t>
            </a:r>
          </a:p>
          <a:p>
            <a:pPr marL="623888" indent="-514350">
              <a:buFont typeface="Lucida Sans Unicode" pitchFamily="34" charset="0"/>
              <a:buAutoNum type="arabicPeriod"/>
            </a:pPr>
            <a:r>
              <a:rPr lang="is-IS" dirty="0"/>
              <a:t>Samtengt/heildrænt bókstafsstig.</a:t>
            </a:r>
          </a:p>
          <a:p>
            <a:pPr marL="623888" indent="-514350">
              <a:buNone/>
            </a:pPr>
            <a:endParaRPr lang="is-IS" dirty="0"/>
          </a:p>
        </p:txBody>
      </p:sp>
      <p:pic>
        <p:nvPicPr>
          <p:cNvPr id="5" name="Mynd 4">
            <a:extLst>
              <a:ext uri="{FF2B5EF4-FFF2-40B4-BE49-F238E27FC236}">
                <a16:creationId xmlns:a16="http://schemas.microsoft.com/office/drawing/2014/main" id="{74D55846-EACD-4F49-8182-765BC5A5B0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3493" y="478266"/>
            <a:ext cx="2024047" cy="1054699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1C30356-C141-4823-B84D-F7B667A12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4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24"/>
    </mc:Choice>
    <mc:Fallback xmlns="">
      <p:transition spd="slow" advTm="22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Hvers vegna á að mæla lesfimi?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03829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is-IS" dirty="0"/>
              <a:t>Ef nemandi nær ekki góðum tökum á lesfimi mun hann síðar eiga í erfiðleikum með lesskilning þar sem mikil orka fer í að umskrá textann</a:t>
            </a:r>
            <a:r>
              <a:rPr lang="is-IS" dirty="0">
                <a:solidFill>
                  <a:srgbClr val="FF0000"/>
                </a:solidFill>
              </a:rPr>
              <a:t>.</a:t>
            </a:r>
            <a:r>
              <a:rPr lang="is-IS" dirty="0"/>
              <a:t> </a:t>
            </a:r>
          </a:p>
          <a:p>
            <a:pPr marL="0" indent="0" algn="r">
              <a:buNone/>
            </a:pPr>
            <a:r>
              <a:rPr lang="is-IS" sz="1800" dirty="0"/>
              <a:t>(Hoover og Gough, 1990; Hulme og Snowling, 2009; National Reading Panel, 2000).</a:t>
            </a:r>
          </a:p>
          <a:p>
            <a:r>
              <a:rPr lang="is-IS" dirty="0"/>
              <a:t>Lesfimi þarf að viðhalda eins og hverri annarri færni.</a:t>
            </a:r>
          </a:p>
          <a:p>
            <a:r>
              <a:rPr lang="is-IS" dirty="0"/>
              <a:t>Til að geta náð árangri í framhaldsnámi og komist yfir að lesa það námsefni sem lagt er fyrir þarf nemandi að hafa gott vald á lesfimi og lesskilningi.</a:t>
            </a:r>
          </a:p>
          <a:p>
            <a:r>
              <a:rPr lang="is-IS" dirty="0"/>
              <a:t>Ein árangurríkasta leiðin til að efla orðaforða (og þar með málskilning) er aukinn bóklestur (</a:t>
            </a:r>
            <a:r>
              <a:rPr lang="en-US" dirty="0"/>
              <a:t>Beck, McKeown og </a:t>
            </a:r>
            <a:r>
              <a:rPr lang="en-US" dirty="0" err="1"/>
              <a:t>Kucan</a:t>
            </a:r>
            <a:r>
              <a:rPr lang="en-US" dirty="0"/>
              <a:t>, 2002; </a:t>
            </a:r>
            <a:r>
              <a:rPr lang="en-US" dirty="0" err="1"/>
              <a:t>Snowling</a:t>
            </a:r>
            <a:r>
              <a:rPr lang="en-US" dirty="0"/>
              <a:t>, 2006).</a:t>
            </a:r>
            <a:endParaRPr lang="is-IS" dirty="0"/>
          </a:p>
          <a:p>
            <a:r>
              <a:rPr lang="is-IS" dirty="0"/>
              <a:t>Hætta er á að þeir nemendur sem ekki ná góðum tökum á lesfimi lesi lítið og nái síður að efla orðaforða sinn.</a:t>
            </a:r>
          </a:p>
          <a:p>
            <a:pPr marL="0" indent="0">
              <a:buNone/>
            </a:pPr>
            <a:endParaRPr lang="is-IS" sz="1800" dirty="0"/>
          </a:p>
        </p:txBody>
      </p:sp>
      <p:pic>
        <p:nvPicPr>
          <p:cNvPr id="5" name="Mynd 4">
            <a:extLst>
              <a:ext uri="{FF2B5EF4-FFF2-40B4-BE49-F238E27FC236}">
                <a16:creationId xmlns:a16="http://schemas.microsoft.com/office/drawing/2014/main" id="{353D8FEA-A0D0-41A7-9014-AEF75A6B61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3493" y="478266"/>
            <a:ext cx="2024047" cy="105469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C3FA859-7BF7-46F6-8F82-44FAE700DC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1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63"/>
    </mc:Choice>
    <mc:Fallback xmlns="">
      <p:transition spd="slow" advTm="60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AA053-B666-4127-BFC2-B97D1C3335F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is-IS"/>
              <a:t>Skilgreining á nefnuhraða</a:t>
            </a:r>
            <a:endParaRPr lang="is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3D74F-BED3-4136-B35D-8EFFC177BC4C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  <a:p>
            <a:pPr lvl="0"/>
            <a:r>
              <a:rPr lang="is-IS" dirty="0" err="1"/>
              <a:t>Nefnuhraði</a:t>
            </a:r>
            <a:r>
              <a:rPr lang="is-IS" dirty="0"/>
              <a:t> snýst um aðgengi og endurheimt á hljóðrænum upplýsingum, sem skráðar eru með ákveðnum hætti í minninu.</a:t>
            </a:r>
            <a:r>
              <a:rPr lang="en-US" dirty="0"/>
              <a:t> </a:t>
            </a:r>
            <a:r>
              <a:rPr lang="en-US" dirty="0" err="1"/>
              <a:t>Aðgengi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hljóða</a:t>
            </a:r>
            <a:r>
              <a:rPr lang="en-US" dirty="0"/>
              <a:t>- og </a:t>
            </a:r>
            <a:r>
              <a:rPr lang="en-US" dirty="0" err="1"/>
              <a:t>orðasafni</a:t>
            </a:r>
            <a:r>
              <a:rPr lang="en-US" dirty="0"/>
              <a:t> </a:t>
            </a:r>
            <a:r>
              <a:rPr lang="en-US" dirty="0" err="1"/>
              <a:t>minnisins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oftast</a:t>
            </a:r>
            <a:r>
              <a:rPr lang="en-US" dirty="0"/>
              <a:t> </a:t>
            </a:r>
            <a:r>
              <a:rPr lang="en-US" dirty="0" err="1"/>
              <a:t>metið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verkefnum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reyna</a:t>
            </a:r>
            <a:r>
              <a:rPr lang="en-US" dirty="0"/>
              <a:t> á </a:t>
            </a:r>
            <a:r>
              <a:rPr lang="en-US" dirty="0" err="1"/>
              <a:t>nefnuhraða</a:t>
            </a:r>
            <a:r>
              <a:rPr lang="en-US" dirty="0"/>
              <a:t>, </a:t>
            </a:r>
            <a:r>
              <a:rPr lang="en-US" dirty="0" err="1"/>
              <a:t>eða</a:t>
            </a:r>
            <a:r>
              <a:rPr lang="en-US" dirty="0"/>
              <a:t> </a:t>
            </a:r>
            <a:r>
              <a:rPr lang="en-US" dirty="0" err="1"/>
              <a:t>svokölluðum</a:t>
            </a:r>
            <a:r>
              <a:rPr lang="en-US" dirty="0"/>
              <a:t> </a:t>
            </a:r>
            <a:r>
              <a:rPr lang="en-US" dirty="0" err="1"/>
              <a:t>nefnuhraðaprófum</a:t>
            </a:r>
            <a:r>
              <a:rPr lang="en-US" dirty="0"/>
              <a:t> </a:t>
            </a:r>
            <a:r>
              <a:rPr lang="en-US" sz="1800" dirty="0"/>
              <a:t>(Helga Sigurmundsdóttir, 2016; </a:t>
            </a:r>
            <a:r>
              <a:rPr lang="en-US" sz="1800" dirty="0" err="1"/>
              <a:t>Höien</a:t>
            </a:r>
            <a:r>
              <a:rPr lang="en-US" sz="1800" dirty="0"/>
              <a:t>, 2008; Norton og Wolf, 2012).</a:t>
            </a:r>
            <a:br>
              <a:rPr lang="is-IS" dirty="0"/>
            </a:br>
            <a:endParaRPr lang="en-US" dirty="0"/>
          </a:p>
        </p:txBody>
      </p:sp>
      <p:pic>
        <p:nvPicPr>
          <p:cNvPr id="5" name="Mynd 4">
            <a:extLst>
              <a:ext uri="{FF2B5EF4-FFF2-40B4-BE49-F238E27FC236}">
                <a16:creationId xmlns:a16="http://schemas.microsoft.com/office/drawing/2014/main" id="{EC50D5D5-FA40-4E23-8076-17BBD2B4EF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1872" y="589934"/>
            <a:ext cx="2024047" cy="105469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1DFB2C7-296F-438A-BDFE-A8BB06FAE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0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94"/>
    </mc:Choice>
    <mc:Fallback xmlns="">
      <p:transition spd="slow" advTm="9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A5B7E494-F440-46BD-8687-262865FA7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Nefnuhraði</a:t>
            </a:r>
            <a:endParaRPr lang="is-IS" dirty="0"/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46ACFF48-057A-48B7-83D8-A2AE82E38B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s-IS" dirty="0"/>
              <a:t>Fræðimenn eru ekki á einu máli um hvort nefnuhraði sé óháður hljóðkerfisvitundinni eða hvernig tengslum milli þessara þátta sé háttað </a:t>
            </a:r>
            <a:r>
              <a:rPr lang="is-IS" sz="1800" dirty="0"/>
              <a:t>(Helga Sigurmundsdóttir, 2016; </a:t>
            </a:r>
            <a:r>
              <a:rPr lang="en-US" sz="1800" dirty="0"/>
              <a:t>Norton og Wolf, 2012).</a:t>
            </a:r>
          </a:p>
          <a:p>
            <a:pPr lvl="0"/>
            <a:r>
              <a:rPr lang="en-US" dirty="0" err="1"/>
              <a:t>Nefnuhraði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mikilvægur</a:t>
            </a:r>
            <a:r>
              <a:rPr lang="en-US" dirty="0"/>
              <a:t> </a:t>
            </a:r>
            <a:r>
              <a:rPr lang="en-US" dirty="0" err="1"/>
              <a:t>forspárþáttur</a:t>
            </a:r>
            <a:r>
              <a:rPr lang="en-US" dirty="0"/>
              <a:t> </a:t>
            </a:r>
            <a:r>
              <a:rPr lang="en-US" dirty="0" err="1"/>
              <a:t>fyrir</a:t>
            </a:r>
            <a:r>
              <a:rPr lang="en-US" dirty="0"/>
              <a:t> </a:t>
            </a:r>
            <a:r>
              <a:rPr lang="en-US" dirty="0" err="1"/>
              <a:t>lesfimi</a:t>
            </a:r>
            <a:r>
              <a:rPr lang="en-US" dirty="0"/>
              <a:t> </a:t>
            </a:r>
            <a:r>
              <a:rPr lang="en-US" sz="1800" dirty="0"/>
              <a:t>(Norton og Wolf, 2012; SBU, 2014). </a:t>
            </a:r>
          </a:p>
          <a:p>
            <a:pPr lvl="0"/>
            <a:r>
              <a:rPr lang="en-US" dirty="0" err="1"/>
              <a:t>Hægt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finna</a:t>
            </a:r>
            <a:r>
              <a:rPr lang="en-US" dirty="0"/>
              <a:t> </a:t>
            </a:r>
            <a:r>
              <a:rPr lang="en-US" dirty="0" err="1"/>
              <a:t>börn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eru</a:t>
            </a:r>
            <a:r>
              <a:rPr lang="en-US" dirty="0"/>
              <a:t> í </a:t>
            </a:r>
            <a:r>
              <a:rPr lang="en-US" dirty="0" err="1"/>
              <a:t>áhættuhópi</a:t>
            </a:r>
            <a:r>
              <a:rPr lang="en-US" dirty="0"/>
              <a:t> </a:t>
            </a:r>
            <a:r>
              <a:rPr lang="en-US" dirty="0" err="1"/>
              <a:t>hvað</a:t>
            </a:r>
            <a:r>
              <a:rPr lang="en-US" dirty="0"/>
              <a:t> </a:t>
            </a:r>
            <a:r>
              <a:rPr lang="en-US" dirty="0" err="1"/>
              <a:t>varðar</a:t>
            </a:r>
            <a:r>
              <a:rPr lang="en-US" dirty="0"/>
              <a:t> </a:t>
            </a:r>
            <a:r>
              <a:rPr lang="en-US" dirty="0" err="1"/>
              <a:t>dyslexíu</a:t>
            </a:r>
            <a:r>
              <a:rPr lang="en-US" dirty="0"/>
              <a:t>, </a:t>
            </a:r>
            <a:r>
              <a:rPr lang="en-US" dirty="0" err="1"/>
              <a:t>áður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þau</a:t>
            </a:r>
            <a:r>
              <a:rPr lang="en-US" dirty="0"/>
              <a:t> </a:t>
            </a:r>
            <a:r>
              <a:rPr lang="en-US" dirty="0" err="1"/>
              <a:t>byrja</a:t>
            </a:r>
            <a:r>
              <a:rPr lang="en-US" dirty="0"/>
              <a:t> </a:t>
            </a:r>
            <a:r>
              <a:rPr lang="en-US" dirty="0" err="1"/>
              <a:t>formlegt</a:t>
            </a:r>
            <a:r>
              <a:rPr lang="en-US" dirty="0"/>
              <a:t> </a:t>
            </a:r>
            <a:r>
              <a:rPr lang="en-US" dirty="0" err="1"/>
              <a:t>lestrarnám</a:t>
            </a:r>
            <a:r>
              <a:rPr lang="en-US" dirty="0"/>
              <a:t>. </a:t>
            </a:r>
            <a:r>
              <a:rPr lang="en-US" dirty="0" err="1"/>
              <a:t>Það</a:t>
            </a:r>
            <a:r>
              <a:rPr lang="en-US" dirty="0"/>
              <a:t> </a:t>
            </a:r>
            <a:r>
              <a:rPr lang="en-US" dirty="0" err="1"/>
              <a:t>má</a:t>
            </a:r>
            <a:r>
              <a:rPr lang="en-US" dirty="0"/>
              <a:t> </a:t>
            </a:r>
            <a:r>
              <a:rPr lang="en-US" dirty="0" err="1"/>
              <a:t>gera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því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leggja</a:t>
            </a:r>
            <a:r>
              <a:rPr lang="en-US" dirty="0"/>
              <a:t> </a:t>
            </a:r>
            <a:r>
              <a:rPr lang="en-US" dirty="0" err="1"/>
              <a:t>fyrir</a:t>
            </a:r>
            <a:r>
              <a:rPr lang="en-US" dirty="0"/>
              <a:t> </a:t>
            </a:r>
            <a:r>
              <a:rPr lang="en-US" dirty="0" err="1"/>
              <a:t>þau</a:t>
            </a:r>
            <a:r>
              <a:rPr lang="en-US" dirty="0"/>
              <a:t> </a:t>
            </a:r>
            <a:r>
              <a:rPr lang="en-US" dirty="0" err="1"/>
              <a:t>próf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meta </a:t>
            </a:r>
            <a:r>
              <a:rPr lang="en-US" dirty="0" err="1"/>
              <a:t>hljóðkerfisvitund</a:t>
            </a:r>
            <a:r>
              <a:rPr lang="en-US" dirty="0"/>
              <a:t>, </a:t>
            </a:r>
            <a:r>
              <a:rPr lang="en-US" dirty="0" err="1"/>
              <a:t>nefnuhraða</a:t>
            </a:r>
            <a:r>
              <a:rPr lang="en-US" dirty="0"/>
              <a:t> og </a:t>
            </a:r>
            <a:r>
              <a:rPr lang="en-US" dirty="0" err="1"/>
              <a:t>bókstafaþekkingu</a:t>
            </a:r>
            <a:r>
              <a:rPr lang="en-US" dirty="0"/>
              <a:t> </a:t>
            </a:r>
            <a:r>
              <a:rPr lang="en-US" sz="1800" dirty="0"/>
              <a:t>(SBU, 2014).</a:t>
            </a:r>
          </a:p>
          <a:p>
            <a:endParaRPr lang="is-IS" dirty="0"/>
          </a:p>
        </p:txBody>
      </p:sp>
      <p:pic>
        <p:nvPicPr>
          <p:cNvPr id="4" name="Mynd 3">
            <a:extLst>
              <a:ext uri="{FF2B5EF4-FFF2-40B4-BE49-F238E27FC236}">
                <a16:creationId xmlns:a16="http://schemas.microsoft.com/office/drawing/2014/main" id="{D74157DA-336B-40EC-8164-6B02B73129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1600" y="459200"/>
            <a:ext cx="2024047" cy="1054699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5916D40-1CEB-43B3-BC85-A9C6547951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12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49"/>
    </mc:Choice>
    <mc:Fallback xmlns="">
      <p:transition spd="slow" advTm="59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EADE2-A017-4E08-B2DA-61E5A8A7D59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is-IS" dirty="0"/>
              <a:t>Hvers vegna á að mæla nefnuhraða?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F743B-3539-41C6-BBE6-127CBCEAAAB7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err="1"/>
              <a:t>Þeir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eiga</a:t>
            </a:r>
            <a:r>
              <a:rPr lang="en-US" dirty="0"/>
              <a:t> í </a:t>
            </a:r>
            <a:r>
              <a:rPr lang="en-US" dirty="0" err="1"/>
              <a:t>mestum</a:t>
            </a:r>
            <a:r>
              <a:rPr lang="en-US" dirty="0"/>
              <a:t> </a:t>
            </a:r>
            <a:r>
              <a:rPr lang="en-US" dirty="0" err="1"/>
              <a:t>erfiðleikum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lestur</a:t>
            </a:r>
            <a:r>
              <a:rPr lang="en-US" dirty="0"/>
              <a:t> og </a:t>
            </a:r>
            <a:r>
              <a:rPr lang="en-US" dirty="0" err="1"/>
              <a:t>lestrarnám</a:t>
            </a:r>
            <a:r>
              <a:rPr lang="en-US" dirty="0"/>
              <a:t> </a:t>
            </a:r>
            <a:r>
              <a:rPr lang="en-US" dirty="0" err="1"/>
              <a:t>hafa</a:t>
            </a:r>
            <a:r>
              <a:rPr lang="en-US" dirty="0"/>
              <a:t> </a:t>
            </a:r>
            <a:r>
              <a:rPr lang="en-US" dirty="0" err="1"/>
              <a:t>bæði</a:t>
            </a:r>
            <a:r>
              <a:rPr lang="en-US" dirty="0"/>
              <a:t> </a:t>
            </a:r>
            <a:r>
              <a:rPr lang="en-US" dirty="0" err="1"/>
              <a:t>veikleika</a:t>
            </a:r>
            <a:r>
              <a:rPr lang="en-US" dirty="0"/>
              <a:t> í </a:t>
            </a:r>
            <a:r>
              <a:rPr lang="en-US" dirty="0" err="1"/>
              <a:t>hljóðkerfisvitund</a:t>
            </a:r>
            <a:r>
              <a:rPr lang="en-US" dirty="0"/>
              <a:t> og </a:t>
            </a:r>
            <a:r>
              <a:rPr lang="en-US" dirty="0" err="1"/>
              <a:t>undirliggjandi</a:t>
            </a:r>
            <a:r>
              <a:rPr lang="en-US" dirty="0"/>
              <a:t> </a:t>
            </a:r>
            <a:r>
              <a:rPr lang="en-US" dirty="0" err="1"/>
              <a:t>ferlum</a:t>
            </a:r>
            <a:r>
              <a:rPr lang="en-US" dirty="0"/>
              <a:t> </a:t>
            </a:r>
            <a:r>
              <a:rPr lang="en-US" dirty="0" err="1"/>
              <a:t>nefnuhraða</a:t>
            </a:r>
            <a:r>
              <a:rPr lang="en-US" dirty="0"/>
              <a:t> </a:t>
            </a:r>
            <a:r>
              <a:rPr lang="en-US" sz="1800" dirty="0"/>
              <a:t>(Helga Sigurmundsdóttir, 2016). </a:t>
            </a:r>
          </a:p>
          <a:p>
            <a:pPr lvl="0"/>
            <a:r>
              <a:rPr lang="en-US" dirty="0" err="1"/>
              <a:t>Rannsóknir</a:t>
            </a:r>
            <a:r>
              <a:rPr lang="en-US" dirty="0"/>
              <a:t> </a:t>
            </a:r>
            <a:r>
              <a:rPr lang="en-US" dirty="0" err="1"/>
              <a:t>hafa</a:t>
            </a:r>
            <a:r>
              <a:rPr lang="en-US" dirty="0"/>
              <a:t> </a:t>
            </a:r>
            <a:r>
              <a:rPr lang="en-US" dirty="0" err="1"/>
              <a:t>sýnt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snemmtæk</a:t>
            </a:r>
            <a:r>
              <a:rPr lang="en-US" dirty="0"/>
              <a:t> </a:t>
            </a:r>
            <a:r>
              <a:rPr lang="en-US" dirty="0" err="1"/>
              <a:t>íhlutun</a:t>
            </a:r>
            <a:r>
              <a:rPr lang="en-US" dirty="0"/>
              <a:t> </a:t>
            </a:r>
            <a:r>
              <a:rPr lang="en-US" dirty="0" err="1"/>
              <a:t>skilar</a:t>
            </a:r>
            <a:r>
              <a:rPr lang="en-US" dirty="0"/>
              <a:t> </a:t>
            </a:r>
            <a:r>
              <a:rPr lang="en-US" dirty="0" err="1"/>
              <a:t>mun</a:t>
            </a:r>
            <a:r>
              <a:rPr lang="en-US" dirty="0"/>
              <a:t> </a:t>
            </a:r>
            <a:r>
              <a:rPr lang="en-US" dirty="0" err="1"/>
              <a:t>meiri</a:t>
            </a:r>
            <a:r>
              <a:rPr lang="en-US" dirty="0"/>
              <a:t> </a:t>
            </a:r>
            <a:r>
              <a:rPr lang="en-US" dirty="0" err="1"/>
              <a:t>árangri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ef</a:t>
            </a:r>
            <a:r>
              <a:rPr lang="en-US" dirty="0"/>
              <a:t> </a:t>
            </a:r>
            <a:r>
              <a:rPr lang="en-US" dirty="0" err="1"/>
              <a:t>gripið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inn í </a:t>
            </a: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stuðningi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is-IS" dirty="0"/>
              <a:t>eldri börn sem hafa greinst með dyslexíu </a:t>
            </a:r>
            <a:r>
              <a:rPr lang="is-IS" sz="1800" dirty="0"/>
              <a:t>(</a:t>
            </a:r>
            <a:r>
              <a:rPr lang="en-US" sz="1800" dirty="0" err="1"/>
              <a:t>Dehaene</a:t>
            </a:r>
            <a:r>
              <a:rPr lang="en-US" sz="1800" dirty="0"/>
              <a:t>, 2009;</a:t>
            </a:r>
            <a:r>
              <a:rPr lang="is-IS" sz="1800" dirty="0"/>
              <a:t> Torgesen, 2005). </a:t>
            </a:r>
            <a:endParaRPr lang="en-US" sz="1800" dirty="0"/>
          </a:p>
          <a:p>
            <a:pPr lvl="0"/>
            <a:r>
              <a:rPr lang="en-US" dirty="0" err="1"/>
              <a:t>Mikilvægt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finna</a:t>
            </a:r>
            <a:r>
              <a:rPr lang="en-US" dirty="0"/>
              <a:t> </a:t>
            </a:r>
            <a:r>
              <a:rPr lang="en-US" dirty="0" err="1"/>
              <a:t>snemma</a:t>
            </a:r>
            <a:r>
              <a:rPr lang="en-US" dirty="0"/>
              <a:t> </a:t>
            </a:r>
            <a:r>
              <a:rPr lang="en-US" dirty="0" err="1"/>
              <a:t>þau</a:t>
            </a:r>
            <a:r>
              <a:rPr lang="en-US" dirty="0"/>
              <a:t> </a:t>
            </a:r>
            <a:r>
              <a:rPr lang="en-US" dirty="0" err="1"/>
              <a:t>börn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sýna</a:t>
            </a:r>
            <a:r>
              <a:rPr lang="en-US" dirty="0"/>
              <a:t> </a:t>
            </a:r>
            <a:r>
              <a:rPr lang="en-US" dirty="0" err="1"/>
              <a:t>veikleika</a:t>
            </a:r>
            <a:r>
              <a:rPr lang="en-US" dirty="0"/>
              <a:t> á </a:t>
            </a:r>
            <a:r>
              <a:rPr lang="en-US" dirty="0" err="1"/>
              <a:t>þessum</a:t>
            </a:r>
            <a:r>
              <a:rPr lang="en-US" dirty="0"/>
              <a:t> </a:t>
            </a:r>
            <a:r>
              <a:rPr lang="en-US" dirty="0" err="1"/>
              <a:t>þáttum</a:t>
            </a:r>
            <a:r>
              <a:rPr lang="en-US" dirty="0"/>
              <a:t> og </a:t>
            </a:r>
            <a:r>
              <a:rPr lang="en-US" dirty="0" err="1"/>
              <a:t>veita</a:t>
            </a:r>
            <a:r>
              <a:rPr lang="en-US" dirty="0"/>
              <a:t> </a:t>
            </a:r>
            <a:r>
              <a:rPr lang="en-US" dirty="0" err="1"/>
              <a:t>þjálfun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eflir</a:t>
            </a:r>
            <a:r>
              <a:rPr lang="en-US" dirty="0"/>
              <a:t> </a:t>
            </a:r>
            <a:r>
              <a:rPr lang="en-US" dirty="0" err="1"/>
              <a:t>hljóðkerfisvitund</a:t>
            </a:r>
            <a:r>
              <a:rPr lang="en-US" dirty="0"/>
              <a:t>, </a:t>
            </a:r>
            <a:r>
              <a:rPr lang="en-US" dirty="0" err="1"/>
              <a:t>tengsl</a:t>
            </a:r>
            <a:r>
              <a:rPr lang="en-US" dirty="0"/>
              <a:t> </a:t>
            </a:r>
            <a:r>
              <a:rPr lang="en-US" dirty="0" err="1"/>
              <a:t>bókstafs</a:t>
            </a:r>
            <a:r>
              <a:rPr lang="en-US" dirty="0"/>
              <a:t> og </a:t>
            </a:r>
            <a:r>
              <a:rPr lang="en-US" dirty="0" err="1"/>
              <a:t>hljóðs</a:t>
            </a:r>
            <a:r>
              <a:rPr lang="en-US" dirty="0"/>
              <a:t>, </a:t>
            </a:r>
            <a:r>
              <a:rPr lang="en-US" dirty="0" err="1"/>
              <a:t>úrvinnsluhraða</a:t>
            </a:r>
            <a:r>
              <a:rPr lang="en-US" dirty="0"/>
              <a:t> og </a:t>
            </a:r>
            <a:r>
              <a:rPr lang="en-US" dirty="0" err="1"/>
              <a:t>lesfimi</a:t>
            </a:r>
            <a:r>
              <a:rPr lang="en-US" dirty="0"/>
              <a:t> </a:t>
            </a:r>
            <a:r>
              <a:rPr lang="en-US" sz="1800" dirty="0"/>
              <a:t>(Helga Sigurmundsdóttir, 2016; SBU, 2014; Norton og Wolf, 2012).</a:t>
            </a:r>
            <a:br>
              <a:rPr lang="en-US" dirty="0"/>
            </a:br>
            <a:endParaRPr lang="en-US" dirty="0"/>
          </a:p>
          <a:p>
            <a:pPr lvl="0"/>
            <a:endParaRPr lang="en-US" dirty="0"/>
          </a:p>
          <a:p>
            <a:pPr lvl="0"/>
            <a:endParaRPr lang="is-IS" dirty="0"/>
          </a:p>
        </p:txBody>
      </p:sp>
      <p:pic>
        <p:nvPicPr>
          <p:cNvPr id="5" name="Mynd 4">
            <a:extLst>
              <a:ext uri="{FF2B5EF4-FFF2-40B4-BE49-F238E27FC236}">
                <a16:creationId xmlns:a16="http://schemas.microsoft.com/office/drawing/2014/main" id="{644BD719-41EC-404E-BD0A-47CAC11A8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5327" y="529153"/>
            <a:ext cx="2024047" cy="105469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728DDC4-80F8-4950-BD27-6371E29289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3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42"/>
    </mc:Choice>
    <mc:Fallback xmlns="">
      <p:transition spd="slow" advTm="53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FA74D-3C1F-4D6D-A2E4-A8B6E2E846A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is-IS"/>
              <a:t>Hvað er orðleysulestur?</a:t>
            </a:r>
            <a:endParaRPr lang="is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D02119-9A04-43CE-B56A-67C5960B19F6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Orðleysur</a:t>
            </a:r>
            <a:r>
              <a:rPr lang="en-US" dirty="0"/>
              <a:t> </a:t>
            </a:r>
            <a:r>
              <a:rPr lang="en-US" dirty="0" err="1"/>
              <a:t>eru</a:t>
            </a:r>
            <a:r>
              <a:rPr lang="en-US" dirty="0"/>
              <a:t> </a:t>
            </a:r>
            <a:r>
              <a:rPr lang="en-US" dirty="0" err="1"/>
              <a:t>hljóðakeðjur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búnar</a:t>
            </a:r>
            <a:r>
              <a:rPr lang="en-US" dirty="0"/>
              <a:t> </a:t>
            </a:r>
            <a:r>
              <a:rPr lang="en-US" dirty="0" err="1"/>
              <a:t>eru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úr</a:t>
            </a:r>
            <a:r>
              <a:rPr lang="en-US" dirty="0"/>
              <a:t> </a:t>
            </a:r>
            <a:r>
              <a:rPr lang="en-US" dirty="0" err="1"/>
              <a:t>bókstöfum</a:t>
            </a:r>
            <a:r>
              <a:rPr lang="en-US" dirty="0"/>
              <a:t> </a:t>
            </a:r>
            <a:r>
              <a:rPr lang="en-US" dirty="0" err="1"/>
              <a:t>þar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hver</a:t>
            </a:r>
            <a:r>
              <a:rPr lang="en-US" dirty="0"/>
              <a:t> </a:t>
            </a:r>
            <a:r>
              <a:rPr lang="en-US" dirty="0" err="1"/>
              <a:t>bókstafur</a:t>
            </a:r>
            <a:r>
              <a:rPr lang="en-US" dirty="0"/>
              <a:t> </a:t>
            </a:r>
            <a:r>
              <a:rPr lang="en-US" dirty="0" err="1"/>
              <a:t>stendur</a:t>
            </a:r>
            <a:r>
              <a:rPr lang="en-US" dirty="0"/>
              <a:t> </a:t>
            </a:r>
            <a:r>
              <a:rPr lang="en-US" dirty="0" err="1"/>
              <a:t>fyrir</a:t>
            </a:r>
            <a:r>
              <a:rPr lang="en-US" dirty="0"/>
              <a:t> </a:t>
            </a:r>
            <a:r>
              <a:rPr lang="en-US" dirty="0" err="1"/>
              <a:t>ákveðið</a:t>
            </a:r>
            <a:r>
              <a:rPr lang="en-US" dirty="0"/>
              <a:t> </a:t>
            </a:r>
            <a:r>
              <a:rPr lang="en-US" dirty="0" err="1"/>
              <a:t>málhljóð</a:t>
            </a:r>
            <a:r>
              <a:rPr lang="en-US" dirty="0"/>
              <a:t>. </a:t>
            </a:r>
            <a:r>
              <a:rPr lang="en-US" dirty="0" err="1"/>
              <a:t>Þær</a:t>
            </a:r>
            <a:r>
              <a:rPr lang="en-US" dirty="0"/>
              <a:t> </a:t>
            </a:r>
            <a:r>
              <a:rPr lang="en-US" dirty="0" err="1"/>
              <a:t>eru</a:t>
            </a:r>
            <a:r>
              <a:rPr lang="en-US" dirty="0"/>
              <a:t> </a:t>
            </a:r>
            <a:r>
              <a:rPr lang="en-US" dirty="0" err="1"/>
              <a:t>merkingarlausar</a:t>
            </a:r>
            <a:r>
              <a:rPr lang="en-US" dirty="0"/>
              <a:t>.</a:t>
            </a:r>
          </a:p>
          <a:p>
            <a:r>
              <a:rPr lang="en-US" dirty="0" err="1"/>
              <a:t>Reglum</a:t>
            </a:r>
            <a:r>
              <a:rPr lang="en-US" dirty="0"/>
              <a:t> um </a:t>
            </a:r>
            <a:r>
              <a:rPr lang="en-US" dirty="0" err="1"/>
              <a:t>íslenskt</a:t>
            </a:r>
            <a:r>
              <a:rPr lang="en-US" dirty="0"/>
              <a:t> </a:t>
            </a:r>
            <a:r>
              <a:rPr lang="en-US" dirty="0" err="1"/>
              <a:t>hljóðkerfi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ritmál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fylgt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gerð</a:t>
            </a:r>
            <a:r>
              <a:rPr lang="en-US" dirty="0"/>
              <a:t> </a:t>
            </a:r>
            <a:r>
              <a:rPr lang="en-US" dirty="0" err="1"/>
              <a:t>orðleysanna</a:t>
            </a:r>
            <a:r>
              <a:rPr lang="en-US" dirty="0"/>
              <a:t>.</a:t>
            </a:r>
          </a:p>
          <a:p>
            <a:r>
              <a:rPr lang="en-US" dirty="0" err="1"/>
              <a:t>Orðleysur</a:t>
            </a:r>
            <a:r>
              <a:rPr lang="en-US" dirty="0"/>
              <a:t> </a:t>
            </a:r>
            <a:r>
              <a:rPr lang="en-US" dirty="0" err="1"/>
              <a:t>líkjast</a:t>
            </a:r>
            <a:r>
              <a:rPr lang="en-US" dirty="0"/>
              <a:t> </a:t>
            </a:r>
            <a:r>
              <a:rPr lang="en-US" dirty="0" err="1"/>
              <a:t>ekki</a:t>
            </a:r>
            <a:r>
              <a:rPr lang="en-US" dirty="0"/>
              <a:t> </a:t>
            </a:r>
            <a:r>
              <a:rPr lang="en-US" dirty="0" err="1"/>
              <a:t>raunverulegum</a:t>
            </a:r>
            <a:r>
              <a:rPr lang="en-US" dirty="0"/>
              <a:t> </a:t>
            </a:r>
            <a:r>
              <a:rPr lang="en-US" dirty="0" err="1"/>
              <a:t>orðum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þar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um </a:t>
            </a:r>
            <a:r>
              <a:rPr lang="en-US" dirty="0" err="1"/>
              <a:t>stök</a:t>
            </a:r>
            <a:r>
              <a:rPr lang="en-US" dirty="0"/>
              <a:t> </a:t>
            </a:r>
            <a:r>
              <a:rPr lang="en-US" dirty="0" err="1"/>
              <a:t>orð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ræða</a:t>
            </a:r>
            <a:r>
              <a:rPr lang="en-US" dirty="0"/>
              <a:t> </a:t>
            </a:r>
            <a:r>
              <a:rPr lang="en-US" dirty="0" err="1"/>
              <a:t>getur</a:t>
            </a:r>
            <a:r>
              <a:rPr lang="en-US" dirty="0"/>
              <a:t> </a:t>
            </a:r>
            <a:r>
              <a:rPr lang="en-US" dirty="0" err="1"/>
              <a:t>lesandinn</a:t>
            </a:r>
            <a:r>
              <a:rPr lang="en-US" dirty="0"/>
              <a:t> </a:t>
            </a:r>
            <a:r>
              <a:rPr lang="en-US" dirty="0" err="1"/>
              <a:t>hvorki</a:t>
            </a:r>
            <a:r>
              <a:rPr lang="en-US" dirty="0"/>
              <a:t> </a:t>
            </a:r>
            <a:r>
              <a:rPr lang="en-US" dirty="0" err="1"/>
              <a:t>stuðst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merkingarfræðileg</a:t>
            </a:r>
            <a:r>
              <a:rPr lang="en-US" dirty="0"/>
              <a:t> né </a:t>
            </a:r>
            <a:r>
              <a:rPr lang="en-US" dirty="0" err="1"/>
              <a:t>setningarfræðileg</a:t>
            </a:r>
            <a:r>
              <a:rPr lang="en-US" dirty="0"/>
              <a:t> </a:t>
            </a:r>
            <a:r>
              <a:rPr lang="en-US" dirty="0" err="1"/>
              <a:t>atriði</a:t>
            </a:r>
            <a:r>
              <a:rPr lang="en-US" dirty="0"/>
              <a:t>. </a:t>
            </a:r>
          </a:p>
          <a:p>
            <a:pPr lvl="0"/>
            <a:r>
              <a:rPr lang="en-US" dirty="0" err="1"/>
              <a:t>Lestur</a:t>
            </a:r>
            <a:r>
              <a:rPr lang="en-US" dirty="0"/>
              <a:t> </a:t>
            </a:r>
            <a:r>
              <a:rPr lang="en-US" dirty="0" err="1"/>
              <a:t>orðleysa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talin</a:t>
            </a:r>
            <a:r>
              <a:rPr lang="en-US" dirty="0"/>
              <a:t> </a:t>
            </a:r>
            <a:r>
              <a:rPr lang="en-US" dirty="0" err="1"/>
              <a:t>vera</a:t>
            </a:r>
            <a:r>
              <a:rPr lang="en-US" dirty="0"/>
              <a:t> </a:t>
            </a:r>
            <a:r>
              <a:rPr lang="en-US" dirty="0" err="1"/>
              <a:t>ein</a:t>
            </a:r>
            <a:r>
              <a:rPr lang="en-US" dirty="0"/>
              <a:t> </a:t>
            </a:r>
            <a:r>
              <a:rPr lang="en-US" dirty="0" err="1"/>
              <a:t>besta</a:t>
            </a:r>
            <a:r>
              <a:rPr lang="en-US" dirty="0"/>
              <a:t> </a:t>
            </a:r>
            <a:r>
              <a:rPr lang="en-US" dirty="0" err="1"/>
              <a:t>aðferðin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meta </a:t>
            </a:r>
            <a:r>
              <a:rPr lang="en-US" dirty="0" err="1"/>
              <a:t>hvernig</a:t>
            </a:r>
            <a:r>
              <a:rPr lang="en-US" dirty="0"/>
              <a:t> </a:t>
            </a:r>
            <a:r>
              <a:rPr lang="en-US" dirty="0" err="1"/>
              <a:t>nemandi</a:t>
            </a:r>
            <a:r>
              <a:rPr lang="en-US" dirty="0"/>
              <a:t> </a:t>
            </a:r>
            <a:r>
              <a:rPr lang="en-US" dirty="0" err="1"/>
              <a:t>ræður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nota </a:t>
            </a:r>
            <a:r>
              <a:rPr lang="en-US" dirty="0" err="1"/>
              <a:t>hljóðaaðferðina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umskráningu</a:t>
            </a:r>
            <a:r>
              <a:rPr lang="en-US" dirty="0"/>
              <a:t> </a:t>
            </a:r>
            <a:r>
              <a:rPr lang="en-US" sz="1800" dirty="0"/>
              <a:t>(</a:t>
            </a:r>
            <a:r>
              <a:rPr lang="en-US" sz="1800" dirty="0" err="1"/>
              <a:t>Höien</a:t>
            </a:r>
            <a:r>
              <a:rPr lang="en-US" sz="1800" dirty="0"/>
              <a:t>, 2008). </a:t>
            </a:r>
          </a:p>
        </p:txBody>
      </p:sp>
      <p:pic>
        <p:nvPicPr>
          <p:cNvPr id="4" name="Mynd 3">
            <a:extLst>
              <a:ext uri="{FF2B5EF4-FFF2-40B4-BE49-F238E27FC236}">
                <a16:creationId xmlns:a16="http://schemas.microsoft.com/office/drawing/2014/main" id="{BD326AD5-6A77-45E6-89E1-507B1CC81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8333" y="516796"/>
            <a:ext cx="2024047" cy="105469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8D71536-4E5F-4AE1-9D3E-BB8C91A073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18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33"/>
    </mc:Choice>
    <mc:Fallback xmlns="">
      <p:transition spd="slow" advTm="48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9C159-5A17-4ADD-A9F1-F3F23BD0AF7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is-IS" dirty="0"/>
              <a:t>Markmið með orðleysuprófum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9FB30-4EEE-4181-B678-4B621210C702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err="1"/>
              <a:t>Börn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veikleika</a:t>
            </a:r>
            <a:r>
              <a:rPr lang="en-US" dirty="0"/>
              <a:t> í </a:t>
            </a:r>
            <a:r>
              <a:rPr lang="en-US" dirty="0" err="1"/>
              <a:t>hljóðkerfisvitund</a:t>
            </a:r>
            <a:r>
              <a:rPr lang="en-US" dirty="0"/>
              <a:t> </a:t>
            </a:r>
            <a:r>
              <a:rPr lang="en-US" dirty="0" err="1"/>
              <a:t>lenda</a:t>
            </a:r>
            <a:r>
              <a:rPr lang="en-US" dirty="0"/>
              <a:t> oft í </a:t>
            </a:r>
            <a:r>
              <a:rPr lang="en-US" dirty="0" err="1"/>
              <a:t>erfiðleikum</a:t>
            </a:r>
            <a:r>
              <a:rPr lang="en-US" dirty="0"/>
              <a:t> í </a:t>
            </a:r>
            <a:r>
              <a:rPr lang="en-US" dirty="0" err="1"/>
              <a:t>byrjun</a:t>
            </a:r>
            <a:r>
              <a:rPr lang="en-US" dirty="0"/>
              <a:t> </a:t>
            </a:r>
            <a:r>
              <a:rPr lang="en-US" dirty="0" err="1"/>
              <a:t>lestrarnáms</a:t>
            </a:r>
            <a:r>
              <a:rPr lang="en-US" dirty="0"/>
              <a:t> og </a:t>
            </a:r>
            <a:r>
              <a:rPr lang="en-US" dirty="0" err="1"/>
              <a:t>hætt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þau</a:t>
            </a:r>
            <a:r>
              <a:rPr lang="en-US" dirty="0"/>
              <a:t> </a:t>
            </a:r>
            <a:r>
              <a:rPr lang="en-US" dirty="0" err="1"/>
              <a:t>nái</a:t>
            </a:r>
            <a:r>
              <a:rPr lang="en-US" dirty="0"/>
              <a:t> </a:t>
            </a:r>
            <a:r>
              <a:rPr lang="en-US" dirty="0" err="1"/>
              <a:t>illa</a:t>
            </a:r>
            <a:r>
              <a:rPr lang="en-US" dirty="0"/>
              <a:t> </a:t>
            </a:r>
            <a:r>
              <a:rPr lang="en-US" dirty="0" err="1"/>
              <a:t>tökum</a:t>
            </a:r>
            <a:r>
              <a:rPr lang="en-US" dirty="0"/>
              <a:t> á </a:t>
            </a:r>
            <a:r>
              <a:rPr lang="en-US" dirty="0" err="1"/>
              <a:t>umskráningarferlinu</a:t>
            </a:r>
            <a:r>
              <a:rPr lang="en-US" dirty="0"/>
              <a:t>.  </a:t>
            </a:r>
            <a:endParaRPr lang="is-IS" dirty="0"/>
          </a:p>
          <a:p>
            <a:pPr lvl="0"/>
            <a:r>
              <a:rPr lang="is-IS" dirty="0"/>
              <a:t>Mikilvægt er að finna í tíma þau börn sem eru með veikleika í hljóðkerfisvitund og erfiðleika í umskráningu og veita þeim viðeigandi þjálfun.</a:t>
            </a:r>
            <a:endParaRPr lang="en-US" dirty="0"/>
          </a:p>
          <a:p>
            <a:pPr lvl="0"/>
            <a:endParaRPr lang="is-IS" dirty="0"/>
          </a:p>
        </p:txBody>
      </p:sp>
      <p:pic>
        <p:nvPicPr>
          <p:cNvPr id="4" name="Mynd 3">
            <a:extLst>
              <a:ext uri="{FF2B5EF4-FFF2-40B4-BE49-F238E27FC236}">
                <a16:creationId xmlns:a16="http://schemas.microsoft.com/office/drawing/2014/main" id="{2AC2104B-7CA4-4B89-A834-35EAD581DE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6549" y="652184"/>
            <a:ext cx="2024047" cy="105469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D745A9D-3A25-4C01-B820-75D5976BFB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43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98"/>
    </mc:Choice>
    <mc:Fallback xmlns="">
      <p:transition spd="slow" advTm="29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675F2326-0AE0-4C2F-BE0E-B3AA42D59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Sjónrænn orðaforði</a:t>
            </a:r>
          </a:p>
        </p:txBody>
      </p:sp>
      <p:sp>
        <p:nvSpPr>
          <p:cNvPr id="3" name="Staðgengill efnis 2">
            <a:extLst>
              <a:ext uri="{FF2B5EF4-FFF2-40B4-BE49-F238E27FC236}">
                <a16:creationId xmlns:a16="http://schemas.microsoft.com/office/drawing/2014/main" id="{056D93E2-1658-4D7B-AB6F-B7AA7E055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Með sjónrænum lestri þekkir lesandinn orðmyndir hratt, sjálfvirkt og fyrirhafnalaust.</a:t>
            </a:r>
          </a:p>
          <a:p>
            <a:r>
              <a:rPr lang="is-IS" dirty="0" err="1"/>
              <a:t>Sjónrænn</a:t>
            </a:r>
            <a:r>
              <a:rPr lang="is-IS" dirty="0"/>
              <a:t> lestur er áhrifaríkasta og skilvirkasta leiðin til að lesa texta.</a:t>
            </a:r>
          </a:p>
          <a:p>
            <a:r>
              <a:rPr lang="is-IS" dirty="0"/>
              <a:t>Til að ná góðum tökum á lestri þarf lestur að verða sjálfvirkur.</a:t>
            </a:r>
          </a:p>
          <a:p>
            <a:pPr marL="0" indent="0">
              <a:buNone/>
            </a:pPr>
            <a:endParaRPr lang="is-I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s-IS" dirty="0"/>
          </a:p>
          <a:p>
            <a:pPr marL="0" indent="0">
              <a:buNone/>
            </a:pPr>
            <a:endParaRPr lang="is-IS" dirty="0"/>
          </a:p>
          <a:p>
            <a:endParaRPr lang="is-I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DD90497-692D-4C12-82E4-A42E61DB9F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5" name="Mynd 4">
            <a:extLst>
              <a:ext uri="{FF2B5EF4-FFF2-40B4-BE49-F238E27FC236}">
                <a16:creationId xmlns:a16="http://schemas.microsoft.com/office/drawing/2014/main" id="{40717887-86EA-4BAD-AB0C-3CE3473B57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3968" y="422336"/>
            <a:ext cx="2024047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1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56"/>
    </mc:Choice>
    <mc:Fallback xmlns="">
      <p:transition spd="slow" advTm="19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ill 7">
            <a:extLst>
              <a:ext uri="{FF2B5EF4-FFF2-40B4-BE49-F238E27FC236}">
                <a16:creationId xmlns:a16="http://schemas.microsoft.com/office/drawing/2014/main" id="{D414263A-4C50-4550-A510-C728A6F3F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Stuðningspróf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Ætluð sem stuðningur við lesfimipróf.</a:t>
            </a:r>
          </a:p>
          <a:p>
            <a:r>
              <a:rPr lang="is-IS" dirty="0"/>
              <a:t>Ætluð til að kortleggja hvar vandi hægari nemenda liggur.</a:t>
            </a:r>
          </a:p>
          <a:p>
            <a:r>
              <a:rPr lang="is-IS" dirty="0"/>
              <a:t>Stöðluð stöðupróf.</a:t>
            </a:r>
          </a:p>
          <a:p>
            <a:r>
              <a:rPr lang="is-IS" dirty="0"/>
              <a:t>Taka mið af aðalnámskrá grunnskóla.</a:t>
            </a:r>
          </a:p>
          <a:p>
            <a:r>
              <a:rPr lang="is-IS" dirty="0"/>
              <a:t>Frí til afnota fyrir alla grunnskóla.</a:t>
            </a:r>
          </a:p>
          <a:p>
            <a:r>
              <a:rPr lang="is-IS" dirty="0"/>
              <a:t>Rafrænt aðgengi, hýsing og úrvinnsla í Skólagátt.</a:t>
            </a:r>
          </a:p>
          <a:p>
            <a:r>
              <a:rPr lang="is-IS" dirty="0"/>
              <a:t>Valfrjáls möguleiki til að efla skólastarf.</a:t>
            </a:r>
          </a:p>
          <a:p>
            <a:pPr lvl="1"/>
            <a:endParaRPr lang="is-IS" dirty="0"/>
          </a:p>
          <a:p>
            <a:pPr lvl="1"/>
            <a:endParaRPr lang="is-IS" dirty="0"/>
          </a:p>
          <a:p>
            <a:endParaRPr lang="is-IS" dirty="0"/>
          </a:p>
        </p:txBody>
      </p:sp>
      <p:pic>
        <p:nvPicPr>
          <p:cNvPr id="2" name="Mynd 1">
            <a:extLst>
              <a:ext uri="{FF2B5EF4-FFF2-40B4-BE49-F238E27FC236}">
                <a16:creationId xmlns:a16="http://schemas.microsoft.com/office/drawing/2014/main" id="{3B9FABAA-E262-4748-BA71-BA87C49FC3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9791" y="489315"/>
            <a:ext cx="2024047" cy="105469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2B3A60A-6573-4056-8902-3E2FD5532C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1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43"/>
    </mc:Choice>
    <mc:Fallback xmlns="">
      <p:transition spd="slow" advTm="44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Hvers vegna að meta sjónrænan </a:t>
            </a:r>
            <a:br>
              <a:rPr lang="is-IS" dirty="0"/>
            </a:br>
            <a:r>
              <a:rPr lang="is-IS" dirty="0"/>
              <a:t>orðaforða?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81073"/>
            <a:ext cx="10024872" cy="4351338"/>
          </a:xfrm>
        </p:spPr>
        <p:txBody>
          <a:bodyPr/>
          <a:lstStyle/>
          <a:p>
            <a:r>
              <a:rPr lang="is-IS" dirty="0"/>
              <a:t>Sjónrænn orðaforði gefur til kynna hvort nemandinn þekkir orðin um leið og hann sér þau.</a:t>
            </a:r>
          </a:p>
          <a:p>
            <a:r>
              <a:rPr lang="is-IS" dirty="0"/>
              <a:t>Lestur stakra orða er mun meira krefjandi en lestur á samfelldum texta þar sem nemandinn nýtur ekki stuðnings af samhengi textans.</a:t>
            </a:r>
          </a:p>
          <a:p>
            <a:r>
              <a:rPr lang="is-IS" dirty="0"/>
              <a:t>Hægt er að þjálfa lestur algengra orða og þannig stækka sjónrænan orðaforða nemandans.</a:t>
            </a:r>
          </a:p>
          <a:p>
            <a:endParaRPr lang="is-IS" dirty="0"/>
          </a:p>
        </p:txBody>
      </p:sp>
      <p:pic>
        <p:nvPicPr>
          <p:cNvPr id="4" name="Mynd 3">
            <a:extLst>
              <a:ext uri="{FF2B5EF4-FFF2-40B4-BE49-F238E27FC236}">
                <a16:creationId xmlns:a16="http://schemas.microsoft.com/office/drawing/2014/main" id="{28EC1864-7406-49C3-85B2-39B59396AE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3968" y="422336"/>
            <a:ext cx="2024047" cy="105469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847A4E7-EE34-41FA-8E18-FC1C04DC0F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68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02"/>
    </mc:Choice>
    <mc:Fallback xmlns="">
      <p:transition spd="slow" advTm="28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is-IS" sz="3600" dirty="0"/>
          </a:p>
          <a:p>
            <a:pPr marL="0" indent="0" algn="ctr">
              <a:buNone/>
            </a:pPr>
            <a:r>
              <a:rPr lang="is-IS" sz="3600" dirty="0"/>
              <a:t>Vinsamlega sendið póst á netfangið</a:t>
            </a:r>
          </a:p>
          <a:p>
            <a:pPr marL="0" indent="0" algn="ctr">
              <a:buNone/>
            </a:pPr>
            <a:r>
              <a:rPr lang="is-IS" sz="3600" dirty="0">
                <a:solidFill>
                  <a:srgbClr val="FF0000"/>
                </a:solidFill>
              </a:rPr>
              <a:t> </a:t>
            </a:r>
            <a:r>
              <a:rPr lang="is-IS" sz="3600" dirty="0">
                <a:solidFill>
                  <a:srgbClr val="FF0000"/>
                </a:solidFill>
                <a:hlinkClick r:id="rId5"/>
              </a:rPr>
              <a:t>skolagatt@mms.is</a:t>
            </a:r>
            <a:r>
              <a:rPr lang="is-IS" sz="3600" dirty="0">
                <a:solidFill>
                  <a:srgbClr val="FF0000"/>
                </a:solidFill>
              </a:rPr>
              <a:t> </a:t>
            </a:r>
            <a:r>
              <a:rPr lang="is-IS" sz="3600" dirty="0"/>
              <a:t>ef spurningar vakna.</a:t>
            </a:r>
          </a:p>
          <a:p>
            <a:pPr lvl="1"/>
            <a:endParaRPr lang="is-I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94D0739-9330-496A-A87E-2D5A233549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5" name="Mynd 4">
            <a:extLst>
              <a:ext uri="{FF2B5EF4-FFF2-40B4-BE49-F238E27FC236}">
                <a16:creationId xmlns:a16="http://schemas.microsoft.com/office/drawing/2014/main" id="{C8148D5B-B148-494E-8C9D-C3401DBFC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3968" y="422336"/>
            <a:ext cx="2024047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5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59"/>
    </mc:Choice>
    <mc:Fallback xmlns="">
      <p:transition spd="slow" advTm="20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Þrjú stuðningspróf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Próf í sjónrænum orðaforða</a:t>
            </a:r>
          </a:p>
          <a:p>
            <a:r>
              <a:rPr lang="is-IS" dirty="0"/>
              <a:t>Próf í orðleysulestri</a:t>
            </a:r>
          </a:p>
          <a:p>
            <a:r>
              <a:rPr lang="is-IS" dirty="0"/>
              <a:t>Nefnuhraðapróf</a:t>
            </a:r>
          </a:p>
          <a:p>
            <a:r>
              <a:rPr lang="is-IS" dirty="0"/>
              <a:t>Öll prófin eru stöðluð fyrir þrjú fyrirlagnartímabil á skólaárinu:</a:t>
            </a:r>
          </a:p>
          <a:p>
            <a:pPr lvl="1"/>
            <a:r>
              <a:rPr lang="is-IS" dirty="0"/>
              <a:t>september</a:t>
            </a:r>
          </a:p>
          <a:p>
            <a:pPr lvl="1"/>
            <a:r>
              <a:rPr lang="is-IS" dirty="0"/>
              <a:t>janúar</a:t>
            </a:r>
          </a:p>
          <a:p>
            <a:pPr lvl="1"/>
            <a:r>
              <a:rPr lang="is-IS" dirty="0"/>
              <a:t>maí </a:t>
            </a:r>
          </a:p>
          <a:p>
            <a:r>
              <a:rPr lang="is-IS" b="1" dirty="0"/>
              <a:t>Athugið að ekki er hægt að leggja prófin fyrir utan fyrirlagnartíma.</a:t>
            </a:r>
          </a:p>
          <a:p>
            <a:pPr lvl="1"/>
            <a:endParaRPr lang="is-IS" dirty="0"/>
          </a:p>
        </p:txBody>
      </p:sp>
      <p:pic>
        <p:nvPicPr>
          <p:cNvPr id="4" name="Mynd 3">
            <a:extLst>
              <a:ext uri="{FF2B5EF4-FFF2-40B4-BE49-F238E27FC236}">
                <a16:creationId xmlns:a16="http://schemas.microsoft.com/office/drawing/2014/main" id="{60E1421D-F442-4511-8F98-4CFF5BDC3A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5976" y="529588"/>
            <a:ext cx="2024047" cy="105469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70F9E49-16DE-40AC-B77D-27176F7E5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2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60"/>
    </mc:Choice>
    <mc:Fallback xmlns="">
      <p:transition spd="slow" advTm="19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Fyrirlagnir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Nefnuhraðapróf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September 1. </a:t>
            </a:r>
            <a:r>
              <a:rPr lang="en-US" dirty="0" err="1"/>
              <a:t>bekkur</a:t>
            </a:r>
            <a:r>
              <a:rPr lang="en-US" dirty="0"/>
              <a:t>.</a:t>
            </a:r>
          </a:p>
          <a:p>
            <a:r>
              <a:rPr lang="en-US" dirty="0" err="1"/>
              <a:t>Orðleysur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Sjónrænn</a:t>
            </a:r>
            <a:r>
              <a:rPr lang="en-US" dirty="0"/>
              <a:t> </a:t>
            </a:r>
            <a:r>
              <a:rPr lang="en-US" dirty="0" err="1"/>
              <a:t>orðaforði</a:t>
            </a:r>
            <a:endParaRPr lang="en-US" dirty="0"/>
          </a:p>
          <a:p>
            <a:pPr lvl="1"/>
            <a:r>
              <a:rPr lang="en-US" dirty="0" err="1"/>
              <a:t>Janúar</a:t>
            </a:r>
            <a:r>
              <a:rPr lang="en-US" dirty="0"/>
              <a:t> (og </a:t>
            </a:r>
            <a:r>
              <a:rPr lang="en-US" dirty="0" err="1"/>
              <a:t>maí</a:t>
            </a:r>
            <a:r>
              <a:rPr lang="en-US" dirty="0"/>
              <a:t>) 1. </a:t>
            </a:r>
            <a:r>
              <a:rPr lang="en-US" dirty="0" err="1"/>
              <a:t>bekkur</a:t>
            </a:r>
            <a:r>
              <a:rPr lang="en-US" dirty="0"/>
              <a:t> </a:t>
            </a:r>
            <a:r>
              <a:rPr lang="en-US" dirty="0" err="1"/>
              <a:t>ef</a:t>
            </a:r>
            <a:r>
              <a:rPr lang="en-US" dirty="0"/>
              <a:t> </a:t>
            </a:r>
            <a:r>
              <a:rPr lang="en-US" dirty="0" err="1"/>
              <a:t>nemandi</a:t>
            </a:r>
            <a:r>
              <a:rPr lang="en-US" dirty="0"/>
              <a:t> les </a:t>
            </a:r>
            <a:r>
              <a:rPr lang="en-US" dirty="0" err="1"/>
              <a:t>undir</a:t>
            </a:r>
            <a:r>
              <a:rPr lang="en-US" dirty="0"/>
              <a:t> 55 </a:t>
            </a:r>
            <a:r>
              <a:rPr lang="en-US" dirty="0" err="1"/>
              <a:t>orð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Áfram</a:t>
            </a:r>
            <a:r>
              <a:rPr lang="en-US" dirty="0"/>
              <a:t> </a:t>
            </a:r>
            <a:r>
              <a:rPr lang="en-US" dirty="0" err="1"/>
              <a:t>lögð</a:t>
            </a:r>
            <a:r>
              <a:rPr lang="en-US" dirty="0"/>
              <a:t> </a:t>
            </a:r>
            <a:r>
              <a:rPr lang="en-US" dirty="0" err="1"/>
              <a:t>fyrir</a:t>
            </a:r>
            <a:r>
              <a:rPr lang="en-US" dirty="0"/>
              <a:t> </a:t>
            </a:r>
            <a:r>
              <a:rPr lang="en-US" dirty="0" err="1"/>
              <a:t>þá</a:t>
            </a:r>
            <a:r>
              <a:rPr lang="en-US" dirty="0"/>
              <a:t> </a:t>
            </a:r>
            <a:r>
              <a:rPr lang="en-US" dirty="0" err="1"/>
              <a:t>nemendur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ekki</a:t>
            </a:r>
            <a:r>
              <a:rPr lang="en-US" dirty="0"/>
              <a:t> </a:t>
            </a:r>
            <a:r>
              <a:rPr lang="en-US" dirty="0" err="1"/>
              <a:t>ná</a:t>
            </a:r>
            <a:r>
              <a:rPr lang="en-US" dirty="0"/>
              <a:t> </a:t>
            </a:r>
            <a:r>
              <a:rPr lang="en-US" dirty="0" err="1"/>
              <a:t>báðum</a:t>
            </a:r>
            <a:r>
              <a:rPr lang="en-US" dirty="0"/>
              <a:t> </a:t>
            </a:r>
            <a:r>
              <a:rPr lang="en-US" dirty="0" err="1"/>
              <a:t>prófunum</a:t>
            </a:r>
            <a:r>
              <a:rPr lang="en-US" dirty="0"/>
              <a:t>.</a:t>
            </a:r>
          </a:p>
          <a:p>
            <a:r>
              <a:rPr lang="en-US" dirty="0" err="1"/>
              <a:t>Íhlutun</a:t>
            </a:r>
            <a:endParaRPr lang="en-US" dirty="0"/>
          </a:p>
          <a:p>
            <a:pPr lvl="1"/>
            <a:r>
              <a:rPr lang="en-US" dirty="0" err="1"/>
              <a:t>Nauðsynlegt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bregðast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útkomu</a:t>
            </a:r>
            <a:r>
              <a:rPr lang="en-US" dirty="0"/>
              <a:t> </a:t>
            </a:r>
            <a:r>
              <a:rPr lang="en-US" dirty="0" err="1"/>
              <a:t>prófanna</a:t>
            </a:r>
            <a:r>
              <a:rPr lang="en-US" dirty="0"/>
              <a:t> </a:t>
            </a:r>
            <a:r>
              <a:rPr lang="en-US" dirty="0" err="1"/>
              <a:t>með</a:t>
            </a:r>
            <a:r>
              <a:rPr lang="en-US" dirty="0"/>
              <a:t> </a:t>
            </a:r>
            <a:r>
              <a:rPr lang="en-US" dirty="0" err="1"/>
              <a:t>íhlutun</a:t>
            </a:r>
            <a:r>
              <a:rPr lang="en-US" dirty="0"/>
              <a:t> </a:t>
            </a:r>
            <a:r>
              <a:rPr lang="en-US" dirty="0" err="1"/>
              <a:t>við</a:t>
            </a:r>
            <a:r>
              <a:rPr lang="en-US" dirty="0"/>
              <a:t> </a:t>
            </a:r>
            <a:r>
              <a:rPr lang="en-US" dirty="0" err="1"/>
              <a:t>hæfi</a:t>
            </a:r>
            <a:r>
              <a:rPr lang="en-US" dirty="0"/>
              <a:t> </a:t>
            </a:r>
            <a:r>
              <a:rPr lang="en-US" dirty="0" err="1"/>
              <a:t>hvers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eins</a:t>
            </a:r>
            <a:r>
              <a:rPr lang="en-US" dirty="0"/>
              <a:t>.</a:t>
            </a:r>
          </a:p>
        </p:txBody>
      </p:sp>
      <p:pic>
        <p:nvPicPr>
          <p:cNvPr id="4" name="Mynd 3">
            <a:extLst>
              <a:ext uri="{FF2B5EF4-FFF2-40B4-BE49-F238E27FC236}">
                <a16:creationId xmlns:a16="http://schemas.microsoft.com/office/drawing/2014/main" id="{CE4603AD-043E-4B39-818C-27F0851D45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7695" y="595591"/>
            <a:ext cx="2024047" cy="105469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294C7C1-AAA6-48A0-82B2-B987C15F02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6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33"/>
    </mc:Choice>
    <mc:Fallback xmlns="">
      <p:transition spd="slow" advTm="32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ynd 4">
            <a:extLst>
              <a:ext uri="{FF2B5EF4-FFF2-40B4-BE49-F238E27FC236}">
                <a16:creationId xmlns:a16="http://schemas.microsoft.com/office/drawing/2014/main" id="{50E96904-DD81-451D-BC77-1DDE3F3707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5913" y="504440"/>
            <a:ext cx="2024047" cy="1054699"/>
          </a:xfrm>
          <a:prstGeom prst="rect">
            <a:avLst/>
          </a:prstGeom>
        </p:spPr>
      </p:pic>
      <p:pic>
        <p:nvPicPr>
          <p:cNvPr id="6" name="Mynd 5">
            <a:extLst>
              <a:ext uri="{FF2B5EF4-FFF2-40B4-BE49-F238E27FC236}">
                <a16:creationId xmlns:a16="http://schemas.microsoft.com/office/drawing/2014/main" id="{F96E4D9B-41FC-4E6B-9631-23BC8B7FBB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2860" y="1445786"/>
            <a:ext cx="7335072" cy="4902888"/>
          </a:xfrm>
          <a:prstGeom prst="rect">
            <a:avLst/>
          </a:prstGeom>
        </p:spPr>
      </p:pic>
      <p:sp>
        <p:nvSpPr>
          <p:cNvPr id="2" name="Titill 1">
            <a:extLst>
              <a:ext uri="{FF2B5EF4-FFF2-40B4-BE49-F238E27FC236}">
                <a16:creationId xmlns:a16="http://schemas.microsoft.com/office/drawing/2014/main" id="{E5B86B8D-90FE-4958-BE43-04E2C3BAF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dirty="0"/>
              <a:t>Hlutverk stuðningsprófa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20A39CC-EB03-49FA-B201-9B469C524F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34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99"/>
    </mc:Choice>
    <mc:Fallback xmlns="">
      <p:transition spd="slow" advTm="20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Nýting niðurstaðna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,,</a:t>
            </a:r>
            <a:r>
              <a:rPr lang="en-US" dirty="0" err="1"/>
              <a:t>Það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tilgangslaust</a:t>
            </a:r>
            <a:r>
              <a:rPr lang="en-US" dirty="0"/>
              <a:t> </a:t>
            </a:r>
            <a:r>
              <a:rPr lang="en-US" dirty="0" err="1"/>
              <a:t>að</a:t>
            </a:r>
            <a:r>
              <a:rPr lang="en-US" dirty="0"/>
              <a:t> </a:t>
            </a:r>
            <a:r>
              <a:rPr lang="en-US" dirty="0" err="1"/>
              <a:t>leggja</a:t>
            </a:r>
            <a:r>
              <a:rPr lang="en-US" dirty="0"/>
              <a:t> </a:t>
            </a:r>
            <a:r>
              <a:rPr lang="en-US" dirty="0" err="1"/>
              <a:t>próf</a:t>
            </a:r>
            <a:r>
              <a:rPr lang="en-US" dirty="0"/>
              <a:t> </a:t>
            </a:r>
            <a:r>
              <a:rPr lang="en-US" dirty="0" err="1"/>
              <a:t>fyrir</a:t>
            </a:r>
            <a:r>
              <a:rPr lang="en-US" dirty="0"/>
              <a:t> </a:t>
            </a:r>
            <a:r>
              <a:rPr lang="en-US" dirty="0" err="1"/>
              <a:t>ef</a:t>
            </a:r>
            <a:r>
              <a:rPr lang="en-US" dirty="0"/>
              <a:t> </a:t>
            </a:r>
            <a:r>
              <a:rPr lang="en-US" dirty="0" err="1"/>
              <a:t>kennarar</a:t>
            </a:r>
            <a:r>
              <a:rPr lang="en-US" dirty="0"/>
              <a:t> </a:t>
            </a:r>
            <a:r>
              <a:rPr lang="en-US" dirty="0" err="1"/>
              <a:t>rýna</a:t>
            </a:r>
            <a:r>
              <a:rPr lang="en-US" dirty="0"/>
              <a:t> </a:t>
            </a:r>
            <a:r>
              <a:rPr lang="en-US" dirty="0" err="1"/>
              <a:t>ekki</a:t>
            </a:r>
            <a:r>
              <a:rPr lang="en-US" dirty="0"/>
              <a:t> í </a:t>
            </a:r>
            <a:r>
              <a:rPr lang="en-US" dirty="0" err="1"/>
              <a:t>niðurstöðurnar</a:t>
            </a:r>
            <a:r>
              <a:rPr lang="en-US" dirty="0"/>
              <a:t>, </a:t>
            </a:r>
            <a:r>
              <a:rPr lang="en-US" dirty="0" err="1"/>
              <a:t>skilja</a:t>
            </a:r>
            <a:r>
              <a:rPr lang="en-US" dirty="0"/>
              <a:t> </a:t>
            </a:r>
            <a:r>
              <a:rPr lang="en-US" dirty="0" err="1"/>
              <a:t>þær</a:t>
            </a:r>
            <a:r>
              <a:rPr lang="en-US" dirty="0"/>
              <a:t> </a:t>
            </a:r>
            <a:r>
              <a:rPr lang="en-US" dirty="0" err="1"/>
              <a:t>ekki</a:t>
            </a:r>
            <a:r>
              <a:rPr lang="en-US" dirty="0"/>
              <a:t> </a:t>
            </a:r>
            <a:r>
              <a:rPr lang="en-US" dirty="0" err="1"/>
              <a:t>eða</a:t>
            </a:r>
            <a:r>
              <a:rPr lang="en-US" dirty="0"/>
              <a:t> </a:t>
            </a:r>
            <a:r>
              <a:rPr lang="en-US" dirty="0" err="1"/>
              <a:t>nýta</a:t>
            </a:r>
            <a:r>
              <a:rPr lang="en-US" dirty="0"/>
              <a:t> </a:t>
            </a:r>
            <a:r>
              <a:rPr lang="en-US" dirty="0" err="1"/>
              <a:t>þær</a:t>
            </a:r>
            <a:r>
              <a:rPr lang="en-US" dirty="0"/>
              <a:t> </a:t>
            </a:r>
            <a:r>
              <a:rPr lang="en-US" dirty="0" err="1"/>
              <a:t>ekki</a:t>
            </a:r>
            <a:r>
              <a:rPr lang="en-US" dirty="0"/>
              <a:t> </a:t>
            </a:r>
            <a:r>
              <a:rPr lang="en-US" dirty="0" err="1"/>
              <a:t>nemendum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góða</a:t>
            </a:r>
            <a:r>
              <a:rPr lang="en-US" dirty="0"/>
              <a:t>.</a:t>
            </a:r>
            <a:r>
              <a:rPr lang="is-IS" dirty="0"/>
              <a:t>“</a:t>
            </a:r>
            <a:br>
              <a:rPr lang="is-IS" dirty="0"/>
            </a:br>
            <a:endParaRPr lang="en-US" dirty="0"/>
          </a:p>
          <a:p>
            <a:pPr marL="0" indent="0" algn="r">
              <a:buNone/>
            </a:pPr>
            <a:r>
              <a:rPr lang="en-US" sz="1800" dirty="0"/>
              <a:t>Chuck Watson, Principal-Vista Elem., Kennewick, WA</a:t>
            </a:r>
            <a:endParaRPr lang="is-IS" sz="1800" dirty="0"/>
          </a:p>
          <a:p>
            <a:endParaRPr lang="en-US" dirty="0"/>
          </a:p>
        </p:txBody>
      </p:sp>
      <p:pic>
        <p:nvPicPr>
          <p:cNvPr id="5" name="Mynd 4">
            <a:extLst>
              <a:ext uri="{FF2B5EF4-FFF2-40B4-BE49-F238E27FC236}">
                <a16:creationId xmlns:a16="http://schemas.microsoft.com/office/drawing/2014/main" id="{5EF10A81-F574-459C-977E-6C9B8D087F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3046" y="479726"/>
            <a:ext cx="2024047" cy="105469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0AD01D8-ECF3-4824-BAB1-0794E1C25B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2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785"/>
    </mc:Choice>
    <mc:Fallback xmlns="">
      <p:transition advClick="0" advTm="15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87AB8-BB3D-4778-AB30-F95A1AE2DB5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is-IS" dirty="0"/>
              <a:t>Mikilvægi umskráningar</a:t>
            </a:r>
            <a:endParaRPr lang="is-I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9C1F1-F5CA-4ABC-8FCD-395F9AADD6AF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Mikilvægt grunnatriði í því ferli að nemandi verði læs er að hann tileinki sér lögmál stafrófsins. Það felur í sér skilning á tengslum bókstafs og hljóðs, þ.e. að hver bókstafur stendur fyrir tiltekið hljóð í málinu (Burns, Roe, Ross 1996). </a:t>
            </a:r>
          </a:p>
          <a:p>
            <a:pPr lvl="0"/>
            <a:r>
              <a:rPr lang="en-US"/>
              <a:t>Færni í umskráningu byggist í miklum mæli á næmi einstaklings fyrir hljóðum tungumálsins og hæfni hans til að vinna með hljóðin á mismunandi vegu. </a:t>
            </a:r>
          </a:p>
          <a:p>
            <a:pPr lvl="0"/>
            <a:r>
              <a:rPr lang="en-US"/>
              <a:t>Slík hæfni er talin nauðsynleg forsenda umskráningar og spáir vel fyrir um gengi barna í lestri. </a:t>
            </a:r>
            <a:endParaRPr lang="is-IS" dirty="0"/>
          </a:p>
        </p:txBody>
      </p:sp>
      <p:pic>
        <p:nvPicPr>
          <p:cNvPr id="4" name="Mynd 3">
            <a:extLst>
              <a:ext uri="{FF2B5EF4-FFF2-40B4-BE49-F238E27FC236}">
                <a16:creationId xmlns:a16="http://schemas.microsoft.com/office/drawing/2014/main" id="{060D37DA-4D84-4542-8A97-922BBF4EA7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5976" y="488351"/>
            <a:ext cx="2024047" cy="105469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71DD4E1-CFF7-4197-AC65-6E602871C5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7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11"/>
    </mc:Choice>
    <mc:Fallback xmlns="">
      <p:transition spd="slow" advTm="34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Fræðilegt líkan</a:t>
            </a:r>
            <a:endParaRPr lang="is-I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s-IS" dirty="0"/>
              <a:t>Fræðilegur bakgrunnur stýrir hvaða þættir eru prófaðir og með hvaða hætti.</a:t>
            </a:r>
          </a:p>
          <a:p>
            <a:r>
              <a:rPr lang="is-IS" dirty="0"/>
              <a:t>Við samningu á stuðningsprófum MMS var stuðst við:</a:t>
            </a:r>
          </a:p>
          <a:p>
            <a:pPr lvl="1"/>
            <a:r>
              <a:rPr lang="is-IS" dirty="0"/>
              <a:t>Einfalda lestrarlíkanið - The Simple View of Reading  (Hoover og Gough, 1990). </a:t>
            </a:r>
          </a:p>
          <a:p>
            <a:pPr lvl="1"/>
            <a:r>
              <a:rPr lang="is-IS" dirty="0"/>
              <a:t>Kenningar um stigbundna þróun hljóðkerfisvitundar (Muter, 2006). </a:t>
            </a:r>
          </a:p>
          <a:p>
            <a:pPr lvl="1"/>
            <a:r>
              <a:rPr lang="is-IS" dirty="0"/>
              <a:t>Kenningar Ehri (2005) um stigbundna þróun sjónræns orðaforða.</a:t>
            </a:r>
          </a:p>
        </p:txBody>
      </p:sp>
      <p:pic>
        <p:nvPicPr>
          <p:cNvPr id="4" name="Mynd 3">
            <a:extLst>
              <a:ext uri="{FF2B5EF4-FFF2-40B4-BE49-F238E27FC236}">
                <a16:creationId xmlns:a16="http://schemas.microsoft.com/office/drawing/2014/main" id="{B1FE7698-037C-4FAB-A121-C0A5F11924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9729" y="467369"/>
            <a:ext cx="2024047" cy="105469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54D1985-DD4E-4C13-83DC-1D4EF9A847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4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48"/>
    </mc:Choice>
    <mc:Fallback xmlns="">
      <p:transition spd="slow" advTm="31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is-IS" dirty="0"/>
              <a:t>Einfalda lestrarlíkanið </a:t>
            </a:r>
            <a:br>
              <a:rPr lang="is-IS" dirty="0"/>
            </a:br>
            <a:r>
              <a:rPr lang="is-IS" sz="2400" dirty="0"/>
              <a:t>(The </a:t>
            </a:r>
            <a:r>
              <a:rPr lang="is-IS" sz="2400" dirty="0" err="1"/>
              <a:t>Simple</a:t>
            </a:r>
            <a:r>
              <a:rPr lang="is-IS" sz="2400" dirty="0"/>
              <a:t> </a:t>
            </a:r>
            <a:r>
              <a:rPr lang="is-IS" sz="2400" dirty="0" err="1"/>
              <a:t>View</a:t>
            </a:r>
            <a:r>
              <a:rPr lang="is-IS" sz="2400" dirty="0"/>
              <a:t> of Reading)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s-IS" dirty="0"/>
              <a:t>Lestur byggir á tveimur hugrænum aðgerðum: Umskráningu og málskilningi. </a:t>
            </a:r>
          </a:p>
          <a:p>
            <a:r>
              <a:rPr lang="is-IS" dirty="0"/>
              <a:t>Þessir tveir þættir mynda órofa heild þannig að hvorugur getur án hins verið. </a:t>
            </a:r>
          </a:p>
          <a:p>
            <a:pPr lvl="1"/>
            <a:r>
              <a:rPr lang="is-IS" dirty="0"/>
              <a:t>Umskráning: Hæfileikinn til að geta á fljótvirkan hátt þekkt ritháttarmynd orðs og borið hana saman við orð í orðasafni hugans og þá merkingu sem tengist orðinu. </a:t>
            </a:r>
          </a:p>
          <a:p>
            <a:pPr lvl="1"/>
            <a:r>
              <a:rPr lang="is-IS" dirty="0"/>
              <a:t>Málskilningur: Hæfileikinn til að geta meðtekið og skilið orð og túlkað setningar og orðræðu.                                                             </a:t>
            </a:r>
          </a:p>
        </p:txBody>
      </p:sp>
      <p:pic>
        <p:nvPicPr>
          <p:cNvPr id="3" name="Mynd 2">
            <a:extLst>
              <a:ext uri="{FF2B5EF4-FFF2-40B4-BE49-F238E27FC236}">
                <a16:creationId xmlns:a16="http://schemas.microsoft.com/office/drawing/2014/main" id="{B9EA70EC-A255-4BB9-A856-07347205D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0418" y="529152"/>
            <a:ext cx="2024047" cy="105469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A8633FE-28A2-4631-8B58-D928A62953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9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39"/>
    </mc:Choice>
    <mc:Fallback xmlns="">
      <p:transition spd="slow" advTm="8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Þema MMS">
  <a:themeElements>
    <a:clrScheme name="Office þ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þ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þ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Þema MMS" id="{553EB3E5-FE1E-487A-954E-3E04B6D272A4}" vid="{354BAD92-3FAF-44BB-9B4D-E01F818991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Þema MMS</Template>
  <TotalTime>23616</TotalTime>
  <Words>2726</Words>
  <Application>Microsoft Office PowerPoint</Application>
  <PresentationFormat>Víðskjár</PresentationFormat>
  <Paragraphs>231</Paragraphs>
  <Slides>21</Slides>
  <Notes>21</Notes>
  <HiddenSlides>0</HiddenSlides>
  <MMClips>21</MMClips>
  <ScaleCrop>false</ScaleCrop>
  <HeadingPairs>
    <vt:vector size="6" baseType="variant">
      <vt:variant>
        <vt:lpstr>Notaðar leturgerðir</vt:lpstr>
      </vt:variant>
      <vt:variant>
        <vt:i4>6</vt:i4>
      </vt:variant>
      <vt:variant>
        <vt:lpstr>Þema</vt:lpstr>
      </vt:variant>
      <vt:variant>
        <vt:i4>1</vt:i4>
      </vt:variant>
      <vt:variant>
        <vt:lpstr>Skyggnutitlar</vt:lpstr>
      </vt:variant>
      <vt:variant>
        <vt:i4>21</vt:i4>
      </vt:variant>
    </vt:vector>
  </HeadingPairs>
  <TitlesOfParts>
    <vt:vector size="28" baseType="lpstr">
      <vt:lpstr>Arial</vt:lpstr>
      <vt:lpstr>Bookman Old Style</vt:lpstr>
      <vt:lpstr>Calibri</vt:lpstr>
      <vt:lpstr>Calibri Light</vt:lpstr>
      <vt:lpstr>Lucida Sans Unicode</vt:lpstr>
      <vt:lpstr>Wingdings</vt:lpstr>
      <vt:lpstr>Þema MMS</vt:lpstr>
      <vt:lpstr> Stuðningspróf fyrir 1.-10. bekk grunnskóla      </vt:lpstr>
      <vt:lpstr>Stuðningspróf</vt:lpstr>
      <vt:lpstr>Þrjú stuðningspróf</vt:lpstr>
      <vt:lpstr>Fyrirlagnir</vt:lpstr>
      <vt:lpstr>Hlutverk stuðningsprófa</vt:lpstr>
      <vt:lpstr>Nýting niðurstaðna</vt:lpstr>
      <vt:lpstr>Mikilvægi umskráningar</vt:lpstr>
      <vt:lpstr>Fræðilegt líkan</vt:lpstr>
      <vt:lpstr>Einfalda lestrarlíkanið  (The Simple View of Reading)</vt:lpstr>
      <vt:lpstr>Einfalda lestrarlíkanið frh.</vt:lpstr>
      <vt:lpstr>Stigbundin þróun hljóðkerfisvitundar </vt:lpstr>
      <vt:lpstr>Þróun lestrar: Linnea C. Ehri</vt:lpstr>
      <vt:lpstr>Hvers vegna á að mæla lesfimi?</vt:lpstr>
      <vt:lpstr>Skilgreining á nefnuhraða</vt:lpstr>
      <vt:lpstr>Nefnuhraði</vt:lpstr>
      <vt:lpstr>Hvers vegna á að mæla nefnuhraða?</vt:lpstr>
      <vt:lpstr>Hvað er orðleysulestur?</vt:lpstr>
      <vt:lpstr>Markmið með orðleysuprófum</vt:lpstr>
      <vt:lpstr>Sjónrænn orðaforði</vt:lpstr>
      <vt:lpstr>Hvers vegna að meta sjónrænan  orðaforða?</vt:lpstr>
      <vt:lpstr>PowerPoint-kynning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Kynning</dc:title>
  <dc:creator>Andrea</dc:creator>
  <cp:lastModifiedBy>Hafdís Guðrún Hilmarsdóttir</cp:lastModifiedBy>
  <cp:revision>510</cp:revision>
  <cp:lastPrinted>2016-09-02T18:50:45Z</cp:lastPrinted>
  <dcterms:created xsi:type="dcterms:W3CDTF">2016-04-20T13:05:50Z</dcterms:created>
  <dcterms:modified xsi:type="dcterms:W3CDTF">2017-12-21T15:22:19Z</dcterms:modified>
</cp:coreProperties>
</file>