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48"/>
    <a:srgbClr val="F64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9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270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895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00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33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892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230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227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682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267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-6"/>
            <a:ext cx="7560000" cy="106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-6"/>
            <a:ext cx="7560000" cy="106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-6"/>
            <a:ext cx="7560000" cy="106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C0DD-3DD2-4973-B281-7FC53C436F2D}" type="datetimeFigureOut">
              <a:rPr lang="en-IE" smtClean="0"/>
              <a:t>08/04/2021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0CEA-35F7-4D19-A694-4D5260DEB4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04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U:\TOOLS\LOGO\European%20Commission\EC%20+%20Education%20and%20Training%20Line%20Color_Logo_horizontal\png\en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U:\TOOLS\LOGO\European%20Commission\EC%20+%20Education%20and%20Training%20Line%20Color_Logo_horizontal\png\en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U:\TOOLS\LOGO\European%20Commission\EC%20+%20Education%20and%20Training%20Line%20Color_Logo_horizontal\png\en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514"/>
            <a:ext cx="7559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Eurydice- skýrsla: </a:t>
            </a:r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in </a:t>
            </a:r>
            <a:r>
              <a:rPr lang="is-I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</a:p>
          <a:p>
            <a:pPr algn="ctr"/>
            <a:r>
              <a:rPr lang="en-IE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Careers, Development and Well-being</a:t>
            </a:r>
            <a:endParaRPr lang="en-I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252" y="1152313"/>
            <a:ext cx="274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Hlutfall kennara á tímabundnum samningum - eftir aldri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9883" y="1128369"/>
            <a:ext cx="274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Vinnutími kennara; hvað fer mikill tími þeirra í kennslu og hvað annað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9632" y="2510013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teaching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9399" y="2828066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planning &amp;</a:t>
            </a:r>
          </a:p>
          <a:p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marking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5568" y="4034014"/>
            <a:ext cx="971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other tasks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5372" y="4823166"/>
            <a:ext cx="274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Hlutfall kennara sem segjast upplifa streitu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0147" y="4749633"/>
            <a:ext cx="827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b="1">
                <a:solidFill>
                  <a:schemeClr val="bg1"/>
                </a:solidFill>
                <a:latin typeface="Arial Narrow" panose="020B0606020202030204" pitchFamily="34" charset="0"/>
              </a:rPr>
              <a:t>mid-age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63329" y="4100277"/>
            <a:ext cx="6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b="1">
                <a:solidFill>
                  <a:schemeClr val="bg1"/>
                </a:solidFill>
                <a:latin typeface="Arial Narrow" panose="020B0606020202030204" pitchFamily="34" charset="0"/>
              </a:rPr>
              <a:t>young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8303" y="4868903"/>
            <a:ext cx="6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b="1">
                <a:solidFill>
                  <a:schemeClr val="bg1"/>
                </a:solidFill>
                <a:latin typeface="Arial Narrow" panose="020B0606020202030204" pitchFamily="34" charset="0"/>
              </a:rPr>
              <a:t>senior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6470" y="6360417"/>
            <a:ext cx="274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Tími fyrir starfsþróun hluti af vinnutíma eða ekki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7607" y="6936240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not at all or to </a:t>
            </a:r>
          </a:p>
          <a:p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some extent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35" y="8666296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quite a bit or </a:t>
            </a:r>
            <a:b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</a:br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a lot of stress at work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7658" y="7201285"/>
            <a:ext cx="997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NOT</a:t>
            </a:r>
          </a:p>
          <a:p>
            <a:pPr algn="ctr"/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allocated 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0877" y="7983164"/>
            <a:ext cx="92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education</a:t>
            </a:r>
            <a:r>
              <a:rPr lang="en-IE" sz="1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IE" sz="1600" b="1">
                <a:solidFill>
                  <a:schemeClr val="bg1"/>
                </a:solidFill>
                <a:latin typeface="Arial Narrow" panose="020B0606020202030204" pitchFamily="34" charset="0"/>
              </a:rPr>
              <a:t>systems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2494" y="763860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09276" y="8446987"/>
            <a:ext cx="848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Allocated</a:t>
            </a:r>
          </a:p>
          <a:p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in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1694" y="8884312"/>
            <a:ext cx="15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education systems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24614" y="855300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63193" y="7837388"/>
            <a:ext cx="10294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Teachers</a:t>
            </a:r>
            <a:b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attend more</a:t>
            </a:r>
            <a:b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IE" sz="1400" b="1">
                <a:solidFill>
                  <a:schemeClr val="bg1"/>
                </a:solidFill>
                <a:latin typeface="Arial Narrow" panose="020B0606020202030204" pitchFamily="34" charset="0"/>
              </a:rPr>
              <a:t>training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08" y="9999331"/>
            <a:ext cx="2220894" cy="5824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15188" y="10291703"/>
            <a:ext cx="144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Eurydice</a:t>
            </a:r>
            <a:endParaRPr lang="en-IE" sz="200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9514"/>
            <a:ext cx="7559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Eurydice- </a:t>
            </a:r>
            <a:r>
              <a:rPr lang="is-I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skýrsla</a:t>
            </a:r>
            <a:r>
              <a:rPr lang="en-IE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Teachers in Europe</a:t>
            </a:r>
          </a:p>
          <a:p>
            <a:pPr algn="ctr"/>
            <a:r>
              <a:rPr lang="en-IE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Careers, Development and Well-being</a:t>
            </a:r>
            <a:endParaRPr lang="en-I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1291" y="1271585"/>
            <a:ext cx="3171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Kennararéttindi – menntunin er á meistarastigi eða BA stigi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398" y="6108627"/>
            <a:ext cx="5711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Móttaka og þjálfun nýrra kennara – sérstakur stuðningur eða ekki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9921" y="3729216"/>
            <a:ext cx="72006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IE" sz="1200" b="1">
                <a:solidFill>
                  <a:schemeClr val="bg1"/>
                </a:solidFill>
                <a:latin typeface="Arial Narrow" panose="020B0606020202030204" pitchFamily="34" charset="0"/>
              </a:rPr>
              <a:t>MASTER</a:t>
            </a:r>
          </a:p>
          <a:p>
            <a:pPr>
              <a:lnSpc>
                <a:spcPct val="90000"/>
              </a:lnSpc>
            </a:pPr>
            <a:r>
              <a:rPr lang="en-IE" sz="1200" b="1">
                <a:solidFill>
                  <a:schemeClr val="bg1"/>
                </a:solidFill>
                <a:latin typeface="Arial Narrow" panose="020B0606020202030204" pitchFamily="34" charset="0"/>
              </a:rPr>
              <a:t>DEGREE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5401" y="3676207"/>
            <a:ext cx="90120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E" sz="1200" b="1">
                <a:solidFill>
                  <a:schemeClr val="bg1"/>
                </a:solidFill>
                <a:latin typeface="Arial Narrow" panose="020B0606020202030204" pitchFamily="34" charset="0"/>
              </a:rPr>
              <a:t>BACHELOR</a:t>
            </a:r>
          </a:p>
          <a:p>
            <a:pPr algn="ctr">
              <a:lnSpc>
                <a:spcPct val="90000"/>
              </a:lnSpc>
            </a:pPr>
            <a:r>
              <a:rPr lang="en-IE" sz="1200" b="1">
                <a:solidFill>
                  <a:schemeClr val="bg1"/>
                </a:solidFill>
                <a:latin typeface="Arial Narrow" panose="020B0606020202030204" pitchFamily="34" charset="0"/>
              </a:rPr>
              <a:t>DEGREE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4714" y="5014672"/>
            <a:ext cx="2113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b="1">
                <a:solidFill>
                  <a:srgbClr val="002D48"/>
                </a:solidFill>
                <a:latin typeface="Arial Narrow" panose="020B0606020202030204" pitchFamily="34" charset="0"/>
              </a:rPr>
              <a:t>No initial teacher education</a:t>
            </a:r>
          </a:p>
        </p:txBody>
      </p:sp>
      <p:sp>
        <p:nvSpPr>
          <p:cNvPr id="8" name="TextBox 7"/>
          <p:cNvSpPr txBox="1"/>
          <p:nvPr/>
        </p:nvSpPr>
        <p:spPr>
          <a:xfrm rot="20217092">
            <a:off x="2107096" y="8736513"/>
            <a:ext cx="1230914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BE" sz="14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INDUCTION IS</a:t>
            </a:r>
            <a:br>
              <a:rPr lang="fr-BE" sz="14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fr-BE" sz="14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COMPULSORY</a:t>
            </a:r>
            <a:endParaRPr lang="en-IE" sz="1400" b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217092">
            <a:off x="5229444" y="8763017"/>
            <a:ext cx="1532792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BE" sz="1400" b="1">
                <a:solidFill>
                  <a:srgbClr val="F64E32"/>
                </a:solidFill>
                <a:latin typeface="Arial Narrow" panose="020B0606020202030204" pitchFamily="34" charset="0"/>
              </a:rPr>
              <a:t>INDUCTION IS NOT</a:t>
            </a:r>
            <a:br>
              <a:rPr lang="fr-BE" sz="1400" b="1">
                <a:solidFill>
                  <a:srgbClr val="F64E32"/>
                </a:solidFill>
                <a:latin typeface="Arial Narrow" panose="020B0606020202030204" pitchFamily="34" charset="0"/>
              </a:rPr>
            </a:br>
            <a:r>
              <a:rPr lang="fr-BE" sz="1400" b="1">
                <a:solidFill>
                  <a:srgbClr val="F64E32"/>
                </a:solidFill>
                <a:latin typeface="Arial Narrow" panose="020B0606020202030204" pitchFamily="34" charset="0"/>
              </a:rPr>
              <a:t>COMPULSORY</a:t>
            </a:r>
            <a:endParaRPr lang="en-IE" sz="1400" b="1">
              <a:solidFill>
                <a:srgbClr val="F64E32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08" y="9999331"/>
            <a:ext cx="2220894" cy="582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188" y="10291703"/>
            <a:ext cx="144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Eurydice</a:t>
            </a:r>
            <a:endParaRPr lang="en-IE" sz="200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010"/>
            <a:ext cx="75596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Eurydice- </a:t>
            </a:r>
            <a:r>
              <a:rPr lang="is-I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skýrsla</a:t>
            </a:r>
            <a:r>
              <a:rPr lang="en-IE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Teachers in Europe</a:t>
            </a:r>
          </a:p>
          <a:p>
            <a:pPr algn="ctr"/>
            <a:r>
              <a:rPr lang="en-IE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Careers, Development and Well-being</a:t>
            </a:r>
            <a:endParaRPr lang="en-I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E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6246" y="1245079"/>
            <a:ext cx="3313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Endurgjöf til kennara – í hvaða tilgangi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4243" y="5432767"/>
            <a:ext cx="455874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s-I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Starfsþróun - hreyfanleiki (e. </a:t>
            </a:r>
            <a:r>
              <a:rPr lang="is-I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mobility</a:t>
            </a:r>
            <a:r>
              <a:rPr lang="is-I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) kennara milli landa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2942" y="3185874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  <a:t>Promotion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7794" y="3358153"/>
            <a:ext cx="123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  <a:t>Provide feedback</a:t>
            </a:r>
          </a:p>
          <a:p>
            <a:pPr algn="ctr"/>
            <a: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  <a:t>for improvment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0392" y="4405075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  <a:t>Salary increase/</a:t>
            </a:r>
            <a:b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</a:br>
            <a: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  <a:t>bonus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4367" y="4982191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  <a:t>No national regulations</a:t>
            </a:r>
            <a:b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</a:br>
            <a:r>
              <a:rPr lang="en-IE" sz="1200" b="1">
                <a:solidFill>
                  <a:srgbClr val="002D48"/>
                </a:solidFill>
                <a:latin typeface="Arial Narrow" panose="020B0606020202030204" pitchFamily="34" charset="0"/>
              </a:rPr>
              <a:t>on teacher appraisal</a:t>
            </a:r>
          </a:p>
        </p:txBody>
      </p:sp>
      <p:cxnSp>
        <p:nvCxnSpPr>
          <p:cNvPr id="11" name="Straight Connector 10"/>
          <p:cNvCxnSpPr>
            <a:stCxn id="8" idx="3"/>
          </p:cNvCxnSpPr>
          <p:nvPr/>
        </p:nvCxnSpPr>
        <p:spPr>
          <a:xfrm flipV="1">
            <a:off x="2883264" y="5208104"/>
            <a:ext cx="920110" cy="4920"/>
          </a:xfrm>
          <a:prstGeom prst="line">
            <a:avLst/>
          </a:prstGeom>
          <a:ln w="12700">
            <a:solidFill>
              <a:srgbClr val="002D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25218" y="8813368"/>
            <a:ext cx="6207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Teachers in Europe - Careers, Development and Well-being. </a:t>
            </a:r>
            <a:r>
              <a:rPr lang="en-IE">
                <a:solidFill>
                  <a:schemeClr val="bg1"/>
                </a:solidFill>
              </a:rPr>
              <a:t>Full report is available on our website: http://ec.europa.eu/eurydice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08" y="9999331"/>
            <a:ext cx="2220894" cy="582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5188" y="10291703"/>
            <a:ext cx="144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Eurydice</a:t>
            </a:r>
            <a:endParaRPr lang="en-IE" sz="200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215</Words>
  <Application>Microsoft Office PowerPoint</Application>
  <PresentationFormat>Sérstillt</PresentationFormat>
  <Paragraphs>50</Paragraphs>
  <Slides>3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3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PowerPoint-kynning</vt:lpstr>
      <vt:lpstr>PowerPoint-kynning</vt:lpstr>
      <vt:lpstr>PowerPoint-kynning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BREL Patrice (EACEA)</dc:creator>
  <cp:lastModifiedBy>Gunnhildur Steinarsdóttir</cp:lastModifiedBy>
  <cp:revision>12</cp:revision>
  <dcterms:created xsi:type="dcterms:W3CDTF">2021-04-06T13:30:59Z</dcterms:created>
  <dcterms:modified xsi:type="dcterms:W3CDTF">2021-04-08T11:08:05Z</dcterms:modified>
</cp:coreProperties>
</file>