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7"/>
  </p:notesMasterIdLst>
  <p:sldIdLst>
    <p:sldId id="309" r:id="rId5"/>
    <p:sldId id="414" r:id="rId6"/>
    <p:sldId id="407" r:id="rId7"/>
    <p:sldId id="408" r:id="rId8"/>
    <p:sldId id="409" r:id="rId9"/>
    <p:sldId id="410" r:id="rId10"/>
    <p:sldId id="411" r:id="rId11"/>
    <p:sldId id="412" r:id="rId12"/>
    <p:sldId id="413" r:id="rId13"/>
    <p:sldId id="390" r:id="rId14"/>
    <p:sldId id="415" r:id="rId15"/>
    <p:sldId id="426" r:id="rId16"/>
    <p:sldId id="416" r:id="rId17"/>
    <p:sldId id="417" r:id="rId18"/>
    <p:sldId id="418" r:id="rId19"/>
    <p:sldId id="420" r:id="rId20"/>
    <p:sldId id="419" r:id="rId21"/>
    <p:sldId id="421" r:id="rId22"/>
    <p:sldId id="422" r:id="rId23"/>
    <p:sldId id="423" r:id="rId24"/>
    <p:sldId id="428" r:id="rId25"/>
    <p:sldId id="424" r:id="rId26"/>
    <p:sldId id="425" r:id="rId27"/>
    <p:sldId id="396" r:id="rId28"/>
    <p:sldId id="397" r:id="rId29"/>
    <p:sldId id="398" r:id="rId30"/>
    <p:sldId id="402" r:id="rId31"/>
    <p:sldId id="403" r:id="rId32"/>
    <p:sldId id="404" r:id="rId33"/>
    <p:sldId id="405" r:id="rId34"/>
    <p:sldId id="406" r:id="rId35"/>
    <p:sldId id="427" r:id="rId36"/>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gurgrímur Skúlason" initials="SS" lastIdx="1" clrIdx="0">
    <p:extLst>
      <p:ext uri="{19B8F6BF-5375-455C-9EA6-DF929625EA0E}">
        <p15:presenceInfo xmlns:p15="http://schemas.microsoft.com/office/powerpoint/2012/main" userId="S-1-5-21-1081164831-1887682952-711271856-1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CA0CB"/>
    <a:srgbClr val="1573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81516-DB4A-484C-B88D-2E57C5D7A9E2}" v="32" dt="2021-03-17T08:14:50.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42" autoAdjust="0"/>
  </p:normalViewPr>
  <p:slideViewPr>
    <p:cSldViewPr snapToGrid="0">
      <p:cViewPr varScale="1">
        <p:scale>
          <a:sx n="81" d="100"/>
          <a:sy n="81" d="100"/>
        </p:scale>
        <p:origin x="1445" y="72"/>
      </p:cViewPr>
      <p:guideLst/>
    </p:cSldViewPr>
  </p:slideViewPr>
  <p:notesTextViewPr>
    <p:cViewPr>
      <p:scale>
        <a:sx n="3" d="2"/>
        <a:sy n="3" d="2"/>
      </p:scale>
      <p:origin x="0" y="0"/>
    </p:cViewPr>
  </p:notesTextViewPr>
  <p:sorterViewPr>
    <p:cViewPr varScale="1">
      <p:scale>
        <a:sx n="1" d="1"/>
        <a:sy n="1" d="1"/>
      </p:scale>
      <p:origin x="0" y="-6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F4BC7-5190-4E49-8BCC-229596A17E03}" type="datetimeFigureOut">
              <a:rPr lang="is-IS" smtClean="0"/>
              <a:t>17.3.2021</a:t>
            </a:fld>
            <a:endParaRPr lang="is-I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s-I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D0C969-11AC-4DF0-B1E0-8A93BA503CA2}" type="slidenum">
              <a:rPr lang="is-IS" smtClean="0"/>
              <a:t>‹#›</a:t>
            </a:fld>
            <a:endParaRPr lang="is-IS"/>
          </a:p>
        </p:txBody>
      </p:sp>
    </p:spTree>
    <p:extLst>
      <p:ext uri="{BB962C8B-B14F-4D97-AF65-F5344CB8AC3E}">
        <p14:creationId xmlns:p14="http://schemas.microsoft.com/office/powerpoint/2010/main" val="224591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p:cNvSpPr/>
          <p:nvPr userDrawn="1"/>
        </p:nvSpPr>
        <p:spPr>
          <a:xfrm>
            <a:off x="0" y="0"/>
            <a:ext cx="9144000" cy="6857999"/>
          </a:xfrm>
          <a:prstGeom prst="rect">
            <a:avLst/>
          </a:prstGeom>
          <a:gradFill>
            <a:gsLst>
              <a:gs pos="0">
                <a:schemeClr val="accent1">
                  <a:lumMod val="5000"/>
                  <a:lumOff val="95000"/>
                  <a:alpha val="2000"/>
                </a:schemeClr>
              </a:gs>
              <a:gs pos="100000">
                <a:schemeClr val="accent1">
                  <a:lumMod val="45000"/>
                  <a:lumOff val="55000"/>
                </a:schemeClr>
              </a:gs>
              <a:gs pos="94000">
                <a:schemeClr val="accent1">
                  <a:lumMod val="45000"/>
                  <a:lumOff val="55000"/>
                </a:schemeClr>
              </a:gs>
              <a:gs pos="100000">
                <a:schemeClr val="accent1">
                  <a:lumMod val="30000"/>
                  <a:lumOff val="70000"/>
                </a:schemeClr>
              </a:gs>
            </a:gsLst>
            <a:lin ang="162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653" y="6420467"/>
            <a:ext cx="2261697" cy="267854"/>
          </a:xfrm>
          <a:prstGeom prst="rect">
            <a:avLst/>
          </a:prstGeom>
        </p:spPr>
      </p:pic>
      <p:sp>
        <p:nvSpPr>
          <p:cNvPr id="8" name="Rectangle 7"/>
          <p:cNvSpPr/>
          <p:nvPr userDrawn="1"/>
        </p:nvSpPr>
        <p:spPr>
          <a:xfrm>
            <a:off x="0" y="6754761"/>
            <a:ext cx="9144000" cy="103238"/>
          </a:xfrm>
          <a:prstGeom prst="rect">
            <a:avLst/>
          </a:prstGeom>
          <a:solidFill>
            <a:srgbClr val="1573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 </a:t>
            </a:r>
          </a:p>
        </p:txBody>
      </p:sp>
    </p:spTree>
    <p:extLst>
      <p:ext uri="{BB962C8B-B14F-4D97-AF65-F5344CB8AC3E}">
        <p14:creationId xmlns:p14="http://schemas.microsoft.com/office/powerpoint/2010/main" val="247209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3355B9-78B6-4D79-B3B1-383EBDA5CEFD}" type="datetime1">
              <a:rPr lang="is-IS" smtClean="0"/>
              <a:t>17.3.2021</a:t>
            </a:fld>
            <a:endParaRPr lang="is-IS"/>
          </a:p>
        </p:txBody>
      </p:sp>
      <p:sp>
        <p:nvSpPr>
          <p:cNvPr id="5" name="Footer Placeholder 4"/>
          <p:cNvSpPr>
            <a:spLocks noGrp="1"/>
          </p:cNvSpPr>
          <p:nvPr>
            <p:ph type="ftr" sz="quarter" idx="11"/>
          </p:nvPr>
        </p:nvSpPr>
        <p:spPr/>
        <p:txBody>
          <a:bodyPr/>
          <a:lstStyle/>
          <a:p>
            <a:r>
              <a:rPr lang="is-IS"/>
              <a:t>SÁL138F Líkön fyrir undirliggjandi breytur 1</a:t>
            </a:r>
          </a:p>
        </p:txBody>
      </p:sp>
      <p:sp>
        <p:nvSpPr>
          <p:cNvPr id="6" name="Slide Number Placeholder 5"/>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105232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9F344F-E67F-4D7A-A528-942B7C18A0AC}" type="datetime1">
              <a:rPr lang="is-IS" smtClean="0"/>
              <a:t>17.3.2021</a:t>
            </a:fld>
            <a:endParaRPr lang="is-IS"/>
          </a:p>
        </p:txBody>
      </p:sp>
      <p:sp>
        <p:nvSpPr>
          <p:cNvPr id="5" name="Footer Placeholder 4"/>
          <p:cNvSpPr>
            <a:spLocks noGrp="1"/>
          </p:cNvSpPr>
          <p:nvPr>
            <p:ph type="ftr" sz="quarter" idx="11"/>
          </p:nvPr>
        </p:nvSpPr>
        <p:spPr/>
        <p:txBody>
          <a:bodyPr/>
          <a:lstStyle/>
          <a:p>
            <a:r>
              <a:rPr lang="is-IS"/>
              <a:t>SÁL138F Líkön fyrir undirliggjandi breytur 1</a:t>
            </a:r>
          </a:p>
        </p:txBody>
      </p:sp>
      <p:sp>
        <p:nvSpPr>
          <p:cNvPr id="6" name="Slide Number Placeholder 5"/>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2676844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9FA025-61A2-47EE-B5C9-FA45F31F1D34}" type="datetime1">
              <a:rPr lang="is-IS" smtClean="0"/>
              <a:t>17.3.2021</a:t>
            </a:fld>
            <a:endParaRPr lang="is-IS"/>
          </a:p>
        </p:txBody>
      </p:sp>
      <p:sp>
        <p:nvSpPr>
          <p:cNvPr id="5" name="Footer Placeholder 4"/>
          <p:cNvSpPr>
            <a:spLocks noGrp="1"/>
          </p:cNvSpPr>
          <p:nvPr>
            <p:ph type="ftr" sz="quarter" idx="11"/>
          </p:nvPr>
        </p:nvSpPr>
        <p:spPr/>
        <p:txBody>
          <a:bodyPr/>
          <a:lstStyle/>
          <a:p>
            <a:r>
              <a:rPr lang="is-IS"/>
              <a:t>SÁL138F Líkön fyrir undirliggjandi breytur 1</a:t>
            </a:r>
          </a:p>
        </p:txBody>
      </p:sp>
      <p:sp>
        <p:nvSpPr>
          <p:cNvPr id="6" name="Slide Number Placeholder 5"/>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6539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861238"/>
            <a:ext cx="7886700" cy="2083982"/>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3391786"/>
            <a:ext cx="7886700" cy="2697865"/>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4270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B6F3C2-46D6-4135-B3A0-0EBCEFC0391B}" type="datetime1">
              <a:rPr lang="is-IS" smtClean="0"/>
              <a:t>17.3.2021</a:t>
            </a:fld>
            <a:endParaRPr lang="is-IS"/>
          </a:p>
        </p:txBody>
      </p:sp>
      <p:sp>
        <p:nvSpPr>
          <p:cNvPr id="6" name="Footer Placeholder 5"/>
          <p:cNvSpPr>
            <a:spLocks noGrp="1"/>
          </p:cNvSpPr>
          <p:nvPr>
            <p:ph type="ftr" sz="quarter" idx="11"/>
          </p:nvPr>
        </p:nvSpPr>
        <p:spPr/>
        <p:txBody>
          <a:bodyPr/>
          <a:lstStyle/>
          <a:p>
            <a:r>
              <a:rPr lang="is-IS"/>
              <a:t>SÁL138F Líkön fyrir undirliggjandi breytur 1</a:t>
            </a:r>
          </a:p>
        </p:txBody>
      </p:sp>
      <p:sp>
        <p:nvSpPr>
          <p:cNvPr id="7" name="Slide Number Placeholder 6"/>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29622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91F20F-E850-481F-8F42-D637A8E3A427}" type="datetime1">
              <a:rPr lang="is-IS" smtClean="0"/>
              <a:t>17.3.2021</a:t>
            </a:fld>
            <a:endParaRPr lang="is-IS"/>
          </a:p>
        </p:txBody>
      </p:sp>
      <p:sp>
        <p:nvSpPr>
          <p:cNvPr id="8" name="Footer Placeholder 7"/>
          <p:cNvSpPr>
            <a:spLocks noGrp="1"/>
          </p:cNvSpPr>
          <p:nvPr>
            <p:ph type="ftr" sz="quarter" idx="11"/>
          </p:nvPr>
        </p:nvSpPr>
        <p:spPr/>
        <p:txBody>
          <a:bodyPr/>
          <a:lstStyle/>
          <a:p>
            <a:r>
              <a:rPr lang="is-IS"/>
              <a:t>SÁL138F Líkön fyrir undirliggjandi breytur 1</a:t>
            </a:r>
          </a:p>
        </p:txBody>
      </p:sp>
      <p:sp>
        <p:nvSpPr>
          <p:cNvPr id="9" name="Slide Number Placeholder 8"/>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63882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CA8965-3614-477F-BC65-DD8928BCAE83}" type="datetime1">
              <a:rPr lang="is-IS" smtClean="0"/>
              <a:t>17.3.2021</a:t>
            </a:fld>
            <a:endParaRPr lang="is-IS"/>
          </a:p>
        </p:txBody>
      </p:sp>
      <p:sp>
        <p:nvSpPr>
          <p:cNvPr id="4" name="Footer Placeholder 3"/>
          <p:cNvSpPr>
            <a:spLocks noGrp="1"/>
          </p:cNvSpPr>
          <p:nvPr>
            <p:ph type="ftr" sz="quarter" idx="11"/>
          </p:nvPr>
        </p:nvSpPr>
        <p:spPr/>
        <p:txBody>
          <a:bodyPr/>
          <a:lstStyle/>
          <a:p>
            <a:r>
              <a:rPr lang="is-IS"/>
              <a:t>SÁL138F Líkön fyrir undirliggjandi breytur 1</a:t>
            </a:r>
          </a:p>
        </p:txBody>
      </p:sp>
      <p:sp>
        <p:nvSpPr>
          <p:cNvPr id="5" name="Slide Number Placeholder 4"/>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228644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B7DA6-AD21-4209-B11B-D3A122570E62}" type="datetime1">
              <a:rPr lang="is-IS" smtClean="0"/>
              <a:t>17.3.2021</a:t>
            </a:fld>
            <a:endParaRPr lang="is-IS"/>
          </a:p>
        </p:txBody>
      </p:sp>
      <p:sp>
        <p:nvSpPr>
          <p:cNvPr id="3" name="Footer Placeholder 2"/>
          <p:cNvSpPr>
            <a:spLocks noGrp="1"/>
          </p:cNvSpPr>
          <p:nvPr>
            <p:ph type="ftr" sz="quarter" idx="11"/>
          </p:nvPr>
        </p:nvSpPr>
        <p:spPr/>
        <p:txBody>
          <a:bodyPr/>
          <a:lstStyle/>
          <a:p>
            <a:r>
              <a:rPr lang="is-IS"/>
              <a:t>SÁL138F Líkön fyrir undirliggjandi breytur 1</a:t>
            </a:r>
          </a:p>
        </p:txBody>
      </p:sp>
      <p:sp>
        <p:nvSpPr>
          <p:cNvPr id="4" name="Slide Number Placeholder 3"/>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297911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4C9F64E-B374-46DB-8C2F-5A2124A0C1EC}" type="datetime1">
              <a:rPr lang="is-IS" smtClean="0"/>
              <a:t>17.3.2021</a:t>
            </a:fld>
            <a:endParaRPr lang="is-IS"/>
          </a:p>
        </p:txBody>
      </p:sp>
      <p:sp>
        <p:nvSpPr>
          <p:cNvPr id="6" name="Footer Placeholder 5"/>
          <p:cNvSpPr>
            <a:spLocks noGrp="1"/>
          </p:cNvSpPr>
          <p:nvPr>
            <p:ph type="ftr" sz="quarter" idx="11"/>
          </p:nvPr>
        </p:nvSpPr>
        <p:spPr/>
        <p:txBody>
          <a:bodyPr/>
          <a:lstStyle/>
          <a:p>
            <a:r>
              <a:rPr lang="is-IS"/>
              <a:t>SÁL138F Líkön fyrir undirliggjandi breytur 1</a:t>
            </a:r>
          </a:p>
        </p:txBody>
      </p:sp>
      <p:sp>
        <p:nvSpPr>
          <p:cNvPr id="7" name="Slide Number Placeholder 6"/>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220583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93C8B85-1139-408E-A461-477B9C78F8D0}" type="datetime1">
              <a:rPr lang="is-IS" smtClean="0"/>
              <a:t>17.3.2021</a:t>
            </a:fld>
            <a:endParaRPr lang="is-IS"/>
          </a:p>
        </p:txBody>
      </p:sp>
      <p:sp>
        <p:nvSpPr>
          <p:cNvPr id="6" name="Footer Placeholder 5"/>
          <p:cNvSpPr>
            <a:spLocks noGrp="1"/>
          </p:cNvSpPr>
          <p:nvPr>
            <p:ph type="ftr" sz="quarter" idx="11"/>
          </p:nvPr>
        </p:nvSpPr>
        <p:spPr/>
        <p:txBody>
          <a:bodyPr/>
          <a:lstStyle/>
          <a:p>
            <a:r>
              <a:rPr lang="is-IS"/>
              <a:t>SÁL138F Líkön fyrir undirliggjandi breytur 1</a:t>
            </a:r>
          </a:p>
        </p:txBody>
      </p:sp>
      <p:sp>
        <p:nvSpPr>
          <p:cNvPr id="7" name="Slide Number Placeholder 6"/>
          <p:cNvSpPr>
            <a:spLocks noGrp="1"/>
          </p:cNvSpPr>
          <p:nvPr>
            <p:ph type="sldNum" sz="quarter" idx="12"/>
          </p:nvPr>
        </p:nvSpPr>
        <p:spPr/>
        <p:txBody>
          <a:bodyPr/>
          <a:lstStyle/>
          <a:p>
            <a:fld id="{BE9CC3FC-03FB-4799-BA5D-3E2E25BB77C8}" type="slidenum">
              <a:rPr lang="is-IS" smtClean="0"/>
              <a:t>‹#›</a:t>
            </a:fld>
            <a:endParaRPr lang="is-IS"/>
          </a:p>
        </p:txBody>
      </p:sp>
    </p:spTree>
    <p:extLst>
      <p:ext uri="{BB962C8B-B14F-4D97-AF65-F5344CB8AC3E}">
        <p14:creationId xmlns:p14="http://schemas.microsoft.com/office/powerpoint/2010/main" val="106806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stretch>
            <a:fillRect/>
          </a:stretch>
        </p:blipFill>
        <p:spPr>
          <a:xfrm>
            <a:off x="-6493" y="-6394"/>
            <a:ext cx="9156986" cy="6870787"/>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ECA8B-44C6-4B3D-876A-D3DE3B232406}" type="datetime1">
              <a:rPr lang="is-IS" smtClean="0"/>
              <a:t>17.3.2021</a:t>
            </a:fld>
            <a:endParaRPr lang="is-I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s-IS"/>
              <a:t>SÁL138F Líkön fyrir undirliggjandi breytur 1</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CC3FC-03FB-4799-BA5D-3E2E25BB77C8}" type="slidenum">
              <a:rPr lang="is-IS" smtClean="0"/>
              <a:t>‹#›</a:t>
            </a:fld>
            <a:endParaRPr lang="is-IS"/>
          </a:p>
        </p:txBody>
      </p:sp>
    </p:spTree>
    <p:extLst>
      <p:ext uri="{BB962C8B-B14F-4D97-AF65-F5344CB8AC3E}">
        <p14:creationId xmlns:p14="http://schemas.microsoft.com/office/powerpoint/2010/main" val="2967876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rof@mms.i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prof@mm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6C70F-9AC3-4890-BDE5-ABE1F30A5C3A}"/>
              </a:ext>
            </a:extLst>
          </p:cNvPr>
          <p:cNvSpPr>
            <a:spLocks noGrp="1"/>
          </p:cNvSpPr>
          <p:nvPr>
            <p:ph type="title"/>
          </p:nvPr>
        </p:nvSpPr>
        <p:spPr>
          <a:xfrm>
            <a:off x="628650" y="261262"/>
            <a:ext cx="7886700" cy="2981389"/>
          </a:xfrm>
        </p:spPr>
        <p:txBody>
          <a:bodyPr>
            <a:noAutofit/>
          </a:bodyPr>
          <a:lstStyle/>
          <a:p>
            <a:pPr algn="ctr"/>
            <a:r>
              <a:rPr lang="is-IS" sz="3200" b="1" dirty="0">
                <a:solidFill>
                  <a:schemeClr val="bg2">
                    <a:lumMod val="50000"/>
                  </a:schemeClr>
                </a:solidFill>
                <a:latin typeface="Book Antiqua" panose="02040602050305030304" pitchFamily="18" charset="0"/>
              </a:rPr>
              <a:t>Kynningafundur:</a:t>
            </a:r>
            <a:r>
              <a:rPr lang="is-IS" sz="3200" dirty="0">
                <a:solidFill>
                  <a:schemeClr val="bg2">
                    <a:lumMod val="50000"/>
                  </a:schemeClr>
                </a:solidFill>
                <a:latin typeface="Book Antiqua" panose="02040602050305030304" pitchFamily="18" charset="0"/>
              </a:rPr>
              <a:t> </a:t>
            </a:r>
            <a:br>
              <a:rPr lang="is-IS" sz="3200" dirty="0">
                <a:solidFill>
                  <a:schemeClr val="bg2">
                    <a:lumMod val="50000"/>
                  </a:schemeClr>
                </a:solidFill>
                <a:latin typeface="Book Antiqua" panose="02040602050305030304" pitchFamily="18" charset="0"/>
              </a:rPr>
            </a:br>
            <a:r>
              <a:rPr lang="is-IS" sz="3200" dirty="0">
                <a:solidFill>
                  <a:schemeClr val="bg2">
                    <a:lumMod val="50000"/>
                  </a:schemeClr>
                </a:solidFill>
                <a:latin typeface="Book Antiqua" panose="02040602050305030304" pitchFamily="18" charset="0"/>
              </a:rPr>
              <a:t>fyrirlögn samræmdra könnunarprófa </a:t>
            </a:r>
            <a:br>
              <a:rPr lang="is-IS" sz="3200" dirty="0">
                <a:solidFill>
                  <a:schemeClr val="bg2">
                    <a:lumMod val="50000"/>
                  </a:schemeClr>
                </a:solidFill>
                <a:latin typeface="Book Antiqua" panose="02040602050305030304" pitchFamily="18" charset="0"/>
              </a:rPr>
            </a:br>
            <a:r>
              <a:rPr lang="is-IS" sz="3200" dirty="0">
                <a:solidFill>
                  <a:schemeClr val="bg2">
                    <a:lumMod val="50000"/>
                  </a:schemeClr>
                </a:solidFill>
                <a:latin typeface="Book Antiqua" panose="02040602050305030304" pitchFamily="18" charset="0"/>
              </a:rPr>
              <a:t>á pappír vorið 2021</a:t>
            </a:r>
          </a:p>
        </p:txBody>
      </p:sp>
      <p:sp>
        <p:nvSpPr>
          <p:cNvPr id="5" name="Content Placeholder 4">
            <a:extLst>
              <a:ext uri="{FF2B5EF4-FFF2-40B4-BE49-F238E27FC236}">
                <a16:creationId xmlns:a16="http://schemas.microsoft.com/office/drawing/2014/main" id="{7F4CB118-70C1-45EE-9DD8-B053F56BC9FC}"/>
              </a:ext>
            </a:extLst>
          </p:cNvPr>
          <p:cNvSpPr>
            <a:spLocks noGrp="1"/>
          </p:cNvSpPr>
          <p:nvPr>
            <p:ph idx="1"/>
          </p:nvPr>
        </p:nvSpPr>
        <p:spPr>
          <a:xfrm>
            <a:off x="628650" y="3308807"/>
            <a:ext cx="7886700" cy="3047544"/>
          </a:xfrm>
        </p:spPr>
        <p:txBody>
          <a:bodyPr>
            <a:normAutofit fontScale="92500" lnSpcReduction="10000"/>
          </a:bodyPr>
          <a:lstStyle/>
          <a:p>
            <a:endParaRPr lang="is-IS" dirty="0">
              <a:solidFill>
                <a:schemeClr val="bg2">
                  <a:lumMod val="50000"/>
                </a:schemeClr>
              </a:solidFill>
              <a:latin typeface="Book Antiqua" panose="02040602050305030304" pitchFamily="18" charset="0"/>
            </a:endParaRPr>
          </a:p>
          <a:p>
            <a:endParaRPr lang="is-IS" dirty="0">
              <a:solidFill>
                <a:schemeClr val="bg2">
                  <a:lumMod val="50000"/>
                </a:schemeClr>
              </a:solidFill>
              <a:latin typeface="Book Antiqua" panose="02040602050305030304" pitchFamily="18" charset="0"/>
            </a:endParaRPr>
          </a:p>
          <a:p>
            <a:pPr marL="0" indent="0">
              <a:buNone/>
            </a:pPr>
            <a:r>
              <a:rPr lang="is-IS" sz="2200" dirty="0">
                <a:solidFill>
                  <a:schemeClr val="bg2">
                    <a:lumMod val="50000"/>
                  </a:schemeClr>
                </a:solidFill>
                <a:latin typeface="Book Antiqua" panose="02040602050305030304" pitchFamily="18" charset="0"/>
              </a:rPr>
              <a:t>Sigurgrímur Skúlason</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Inga Úlfsdóttir</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Rósa Einarsdóttir</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Skúli Pétursson</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Guðrún Birna Einarsdóttir</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Nói Kristinsson</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Auðun Valborgarson</a:t>
            </a:r>
            <a:br>
              <a:rPr lang="is-IS" sz="2200" dirty="0">
                <a:solidFill>
                  <a:schemeClr val="bg2">
                    <a:lumMod val="50000"/>
                  </a:schemeClr>
                </a:solidFill>
                <a:latin typeface="Book Antiqua" panose="02040602050305030304" pitchFamily="18" charset="0"/>
              </a:rPr>
            </a:br>
            <a:r>
              <a:rPr lang="is-IS" sz="2200" dirty="0">
                <a:solidFill>
                  <a:schemeClr val="bg2">
                    <a:lumMod val="50000"/>
                  </a:schemeClr>
                </a:solidFill>
                <a:latin typeface="Book Antiqua" panose="02040602050305030304" pitchFamily="18" charset="0"/>
              </a:rPr>
              <a:t>Sverrir Óskarsson</a:t>
            </a:r>
          </a:p>
        </p:txBody>
      </p:sp>
      <p:sp>
        <p:nvSpPr>
          <p:cNvPr id="4" name="Slide Number Placeholder 3">
            <a:extLst>
              <a:ext uri="{FF2B5EF4-FFF2-40B4-BE49-F238E27FC236}">
                <a16:creationId xmlns:a16="http://schemas.microsoft.com/office/drawing/2014/main" id="{E67BFD87-0717-4C57-8D46-942D02BD0F4E}"/>
              </a:ext>
            </a:extLst>
          </p:cNvPr>
          <p:cNvSpPr>
            <a:spLocks noGrp="1"/>
          </p:cNvSpPr>
          <p:nvPr>
            <p:ph type="sldNum" sz="quarter" idx="12"/>
          </p:nvPr>
        </p:nvSpPr>
        <p:spPr/>
        <p:txBody>
          <a:bodyPr/>
          <a:lstStyle/>
          <a:p>
            <a:fld id="{BE9CC3FC-03FB-4799-BA5D-3E2E25BB77C8}" type="slidenum">
              <a:rPr lang="is-IS" smtClean="0"/>
              <a:t>1</a:t>
            </a:fld>
            <a:endParaRPr lang="is-IS"/>
          </a:p>
        </p:txBody>
      </p:sp>
    </p:spTree>
    <p:extLst>
      <p:ext uri="{BB962C8B-B14F-4D97-AF65-F5344CB8AC3E}">
        <p14:creationId xmlns:p14="http://schemas.microsoft.com/office/powerpoint/2010/main" val="606189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28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endParaRPr lang="en-GB" altLang="is-IS" sz="28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endParaRPr lang="is-I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is-IS" sz="18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is-I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is-IS" sz="2400" dirty="0">
                <a:effectLst/>
                <a:latin typeface="Times New Roman" panose="02020603050405020304" pitchFamily="18" charset="0"/>
                <a:ea typeface="Times New Roman" panose="02020603050405020304" pitchFamily="18" charset="0"/>
                <a:cs typeface="Times New Roman" panose="02020603050405020304" pitchFamily="18" charset="0"/>
              </a:rPr>
              <a:t>Tilgangur reglna um fyrirlögn könnunarprófanna er meðal annars sá að stuðla að því að prófin séu þreytt við svipuð skilyrði í öllum skólum. Jafnframt eru þar mjög mikilvæg skilaboð til nemenda sem skapa þeim ákveðið öryggi og auðvelda þeim próftökuna. </a:t>
            </a:r>
            <a:endParaRPr lang="is-I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r>
              <a:rPr lang="is-IS" altLang="is-IS" dirty="0">
                <a:latin typeface="Times New Roman" panose="02020603050405020304" pitchFamily="18" charset="0"/>
                <a:cs typeface="Times New Roman" panose="02020603050405020304" pitchFamily="18" charset="0"/>
              </a:rPr>
              <a:t>Skólastjóri skipuleggur og ber ábyrgð á framkvæmd samræmdra könnunarprófa í sínum skóla. Hann, eða aðili sem hann skipar, sér til þess að stofur séu undirbúnar, röðun nemenda í stofur sé </a:t>
            </a:r>
            <a:r>
              <a:rPr lang="is-IS" altLang="is-IS" dirty="0" err="1">
                <a:latin typeface="Times New Roman" panose="02020603050405020304" pitchFamily="18" charset="0"/>
                <a:cs typeface="Times New Roman" panose="02020603050405020304" pitchFamily="18" charset="0"/>
              </a:rPr>
              <a:t>fyrirfram</a:t>
            </a:r>
            <a:r>
              <a:rPr lang="is-IS" altLang="is-IS" dirty="0">
                <a:latin typeface="Times New Roman" panose="02020603050405020304" pitchFamily="18" charset="0"/>
                <a:cs typeface="Times New Roman" panose="02020603050405020304" pitchFamily="18" charset="0"/>
              </a:rPr>
              <a:t> ákveðin, að prófgögn séu tiltæk og að nemendur viti um skipulag á prófdegi. </a:t>
            </a:r>
          </a:p>
        </p:txBody>
      </p:sp>
    </p:spTree>
    <p:extLst>
      <p:ext uri="{BB962C8B-B14F-4D97-AF65-F5344CB8AC3E}">
        <p14:creationId xmlns:p14="http://schemas.microsoft.com/office/powerpoint/2010/main" val="2824949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379914"/>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200" dirty="0">
                <a:solidFill>
                  <a:schemeClr val="bg1">
                    <a:lumMod val="50000"/>
                  </a:schemeClr>
                </a:solidFill>
                <a:latin typeface="Times New Roman" panose="02020603050405020304" pitchFamily="18" charset="0"/>
                <a:cs typeface="Times New Roman" panose="02020603050405020304" pitchFamily="18" charset="0"/>
              </a:rPr>
            </a:br>
            <a:r>
              <a:rPr lang="is-IS" altLang="is-IS" sz="3200" dirty="0">
                <a:solidFill>
                  <a:schemeClr val="bg1">
                    <a:lumMod val="50000"/>
                  </a:schemeClr>
                </a:solidFill>
                <a:latin typeface="Times New Roman" panose="02020603050405020304" pitchFamily="18" charset="0"/>
                <a:cs typeface="Times New Roman" panose="02020603050405020304" pitchFamily="18" charset="0"/>
              </a:rPr>
              <a:t>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3429000"/>
            <a:ext cx="7993063" cy="2772662"/>
          </a:xfrm>
        </p:spPr>
        <p:txBody>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Aðgangur skóla að prófgögnum</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Skólar fá aðgang að Teams-svæði til að nálgast prófgögn, hljóðskrár og ýmsar leiðbeiningar. Skólar geta valið um hvort þeir fái prófgögn send til sín eða prenti þau út sjálfir. Athugið að prófgögn eru trúnaðarmál og ekki ætluð öðrum en þeim sem taka próf eða leggja þau fyrir.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527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2</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Hverjir þreyta prófin?</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Þeim nemendum sem óska eftir að þreyta samræmd könnunarpróf stendur til boða að gera það á prófdögum sem skólastjóri ákveður. Skólastjóri ákveður prófdag innan tiltekins tímabils. Prófin verða lögð fyrir á pappír.</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427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3</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fontScale="925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Prófgögn</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Skólar geta fengið prófgögn send eða prentað þau út sjálfir. Prófgögnin samanstanda af 19 blaðsíðna prófhefti og svarblaði. Formúlublað fylgir auk þess stærðfræðiprófi.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Vilji skóli fá prófgögn send þarf að óska eftir því með fimm daga fyrirvara hið minnsta svo hægt sé að tryggja að gögnin berist tímanlega. Miðað er við virka daga.</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Próftakalistar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Skólar fá sendar Excel-skrár með nöfnum nemenda sem skráðir voru í skólann samkvæmt Skólagátt. Ein skrá verður fyrir hvert próf. Prenta skal listann og merkja við hverjir tóku próf. Listinn er settur efst í bunka svarblaða. Þessir listar eru notaðir til að sendandi og móttakandi geti fylgst með því að prófgögn allra nemenda berist.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6277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4</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Skráning </a:t>
            </a:r>
            <a:r>
              <a:rPr lang="is-IS" sz="1800" b="1" dirty="0" err="1">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mætinga</a:t>
            </a: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 á prófdegi og nafnakall</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Sá sem situr yfir í prófi les upp nöfn nemenda og merkir við nöfn þeirra sem eru mættir. Próftakalista á að senda til Menntamálastofnunar með prófgögnunum.</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Fámennar stofur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Ef æskilegt er að nemandi þreyti próf í fámennri stofu, hvort sem er vegna þess að hann truflist auðveldlega eða ef hætt er við að hann trufli aðra, er skólastjóra heimilt að haga skipulagi þannig að slíkt reynist unnt. Ekki þarf að sækja um leyfi fyrir því til Menntamálastofnunar.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4327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5</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fontScale="92500" lnSpcReduction="200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Ritföng</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Nemendur eiga að færa svör sín yfir á sérstakt svarblað sem fylgir hverju prófi.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Hljóðskrár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Skólar fá aðgang að hljóðskrám á Teams-svæði. Hver skóli útfærir hvernig upplestri er komið til skila til þeirra nemenda sem rétt eiga á honum skv. skráningu stuðningsúrræða.</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latin typeface="Times New Roman" panose="02020603050405020304" pitchFamily="18" charset="0"/>
                <a:ea typeface="Cambria" panose="02040503050406030204" pitchFamily="18" charset="0"/>
                <a:cs typeface="Times New Roman" panose="02020603050405020304" pitchFamily="18" charset="0"/>
              </a:rPr>
              <a:t>Hjálpargögn</a:t>
            </a:r>
            <a:endParaRPr lang="is-IS" sz="1800"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latin typeface="Times New Roman" panose="02020603050405020304" pitchFamily="18" charset="0"/>
                <a:ea typeface="Times New Roman" panose="02020603050405020304" pitchFamily="18" charset="0"/>
                <a:cs typeface="Times New Roman" panose="02020603050405020304" pitchFamily="18" charset="0"/>
              </a:rPr>
              <a:t>Nemendur eiga að mæta með </a:t>
            </a:r>
            <a:r>
              <a:rPr lang="is-IS" sz="1800" dirty="0" err="1">
                <a:latin typeface="Times New Roman" panose="02020603050405020304" pitchFamily="18" charset="0"/>
                <a:ea typeface="Times New Roman" panose="02020603050405020304" pitchFamily="18" charset="0"/>
                <a:cs typeface="Times New Roman" panose="02020603050405020304" pitchFamily="18" charset="0"/>
              </a:rPr>
              <a:t>vasareikni</a:t>
            </a:r>
            <a:r>
              <a:rPr lang="is-IS" sz="1800" dirty="0">
                <a:latin typeface="Times New Roman" panose="02020603050405020304" pitchFamily="18" charset="0"/>
                <a:ea typeface="Times New Roman" panose="02020603050405020304" pitchFamily="18" charset="0"/>
                <a:cs typeface="Times New Roman" panose="02020603050405020304" pitchFamily="18" charset="0"/>
              </a:rPr>
              <a:t> í stærðfræðiprófið. Formúlublað fylgir stærðfræðiprófinu.</a:t>
            </a:r>
            <a:endParaRPr lang="is-IS"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Viðbótartími</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Próftími er 150 mínútur en að auki geta allir nemendur nýtt viðbótartíma sem er 30 mínútur.</a:t>
            </a:r>
          </a:p>
        </p:txBody>
      </p:sp>
    </p:spTree>
    <p:extLst>
      <p:ext uri="{BB962C8B-B14F-4D97-AF65-F5344CB8AC3E}">
        <p14:creationId xmlns:p14="http://schemas.microsoft.com/office/powerpoint/2010/main" val="3690028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6</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fontScale="925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Truflun á prófstað</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Símar eru bannaðir meðan á prófi stendur. Hafi nemendur síma með sér er nauðsynlegt að slökkt sé á þeim og þeim komið í vörslu þess sem situr yfir. Nemendum er óheimilt að vera með tónlist í eyrunum í samræmdum könnunarprófum. Slíkt getur truflað nemandann sjálfan og nemendur á næstu borðum.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Nesti</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Nemendum er heimilt að hafa nesti með sér í próf. Þó skal svo frá því gengið að það sé snyrtilegt og neysla þess trufli ekki aðra.  </a:t>
            </a: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Salernisferðir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Nemendur eiga að sitja í sætum sínum meðan á próftöku stendur. Þurfi nemendur að fara á salerni skal sjá til þess að þeir geti ekki átt samskipti við aðra nemendur. </a:t>
            </a:r>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849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7</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Óvæntar uppákomur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Ef spurningar vakna á prófdegi um hvort víkja þurfi frá reglum um fyrirlögn prófanna skal ávallt hafa samband við Menntamálastofnun og fá samþykki fyrir þeim. Sama á við ef upp koma óvænt tilvik við fyrirlögn prófanna sem bregðast þarf við. Í öllum tilvikum á að tilkynna Menntamálastofnun strax um þessi tilvik.</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Svindl</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Verði vart við svindl í prófi skal samstundis tilkynna það til Menntamálastofnun. Rétt er að nemandi ljúki prófi en sönnunargögnum skal haldið til haga. Menntamálastofnun áskilur sér rétt til að ógilda niðurstöður prófa þeirra nemenda sem sannanlega hafa notað óleyfileg hjálpargögn eða fengið óleyfilega aðstoð.</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6586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8</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lnSpcReduction="100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Kennslustofur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Áður en próf hefst skal vera búið að raða borðum upp með þeim hætti að nægilega langt sé milli þeirra. Í stærri skólum flýtir það fyrir því að nemendur komist í sæti að ákveða uppröðun nemenda </a:t>
            </a:r>
            <a:r>
              <a:rPr lang="is-IS" sz="1800" dirty="0" err="1">
                <a:effectLst/>
                <a:latin typeface="Times New Roman" panose="02020603050405020304" pitchFamily="18" charset="0"/>
                <a:ea typeface="Times New Roman" panose="02020603050405020304" pitchFamily="18" charset="0"/>
                <a:cs typeface="Times New Roman" panose="02020603050405020304" pitchFamily="18" charset="0"/>
              </a:rPr>
              <a:t>fyrirfram</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 svo þeir geti gengið að ákveðnu sæti þegar þeir koma inn í stofu.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Nafnakall</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Áður en nafnakall hefst skal útdeila prófgögnum til nemenda; prófi, svarblaði og formúlublaði þegar stærðfræðipróf stendur fyrir dyrum. Ekkert annað á að vera á borði nemenda en ritföng og prófgögn auk </a:t>
            </a:r>
            <a:r>
              <a:rPr lang="is-IS" sz="1800" dirty="0" err="1">
                <a:effectLst/>
                <a:latin typeface="Times New Roman" panose="02020603050405020304" pitchFamily="18" charset="0"/>
                <a:ea typeface="Times New Roman" panose="02020603050405020304" pitchFamily="18" charset="0"/>
                <a:cs typeface="Times New Roman" panose="02020603050405020304" pitchFamily="18" charset="0"/>
              </a:rPr>
              <a:t>vasareiknis</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 í stærðfræðiprófi og nesti.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Sá sem situr yfir í prófi les nöfn nemenda upp af bekkjarlista sem fylgir hverju prófi. Hann skal merkja við þá sem eru mættir.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7461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a:t>
            </a:r>
            <a:r>
              <a:rPr lang="is-IS" altLang="is-IS" sz="3600">
                <a:solidFill>
                  <a:schemeClr val="bg1">
                    <a:lumMod val="50000"/>
                  </a:schemeClr>
                </a:solidFill>
                <a:latin typeface="Times New Roman" panose="02020603050405020304" pitchFamily="18" charset="0"/>
                <a:cs typeface="Times New Roman" panose="02020603050405020304" pitchFamily="18" charset="0"/>
              </a:rPr>
              <a:t>á pappír</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00113" y="1721922"/>
            <a:ext cx="8088251" cy="4479740"/>
          </a:xfrm>
        </p:spPr>
        <p:txBody>
          <a:bodyPr/>
          <a:lstStyle/>
          <a:p>
            <a:r>
              <a:rPr lang="is-IS" altLang="is-IS" dirty="0">
                <a:latin typeface="Times New Roman" panose="02020603050405020304" pitchFamily="18" charset="0"/>
                <a:cs typeface="Times New Roman" panose="02020603050405020304" pitchFamily="18" charset="0"/>
              </a:rPr>
              <a:t>Skólastjórnendur útfæra fyrirlögn prófanna eins og best hentar miðað við aðstæður á hverjum stað að teknu tilliti til reglna um fyrirlögn. </a:t>
            </a:r>
          </a:p>
          <a:p>
            <a:endParaRPr lang="is-IS" altLang="is-IS" dirty="0">
              <a:latin typeface="Times New Roman" panose="02020603050405020304" pitchFamily="18" charset="0"/>
              <a:cs typeface="Times New Roman" panose="02020603050405020304" pitchFamily="18" charset="0"/>
            </a:endParaRPr>
          </a:p>
          <a:p>
            <a:r>
              <a:rPr lang="is-IS" altLang="is-IS" dirty="0">
                <a:latin typeface="Times New Roman" panose="02020603050405020304" pitchFamily="18" charset="0"/>
                <a:cs typeface="Times New Roman" panose="02020603050405020304" pitchFamily="18" charset="0"/>
              </a:rPr>
              <a:t>Athugið að prófin og innihald þeirra eru trúnaðarmál. </a:t>
            </a:r>
          </a:p>
          <a:p>
            <a:r>
              <a:rPr lang="is-IS" altLang="is-IS" dirty="0">
                <a:latin typeface="Times New Roman" panose="02020603050405020304" pitchFamily="18" charset="0"/>
                <a:cs typeface="Times New Roman" panose="02020603050405020304" pitchFamily="18" charset="0"/>
              </a:rPr>
              <a:t>Ef spurningar vakna eða þörf er á frekari upplýsingum, sendið póst á </a:t>
            </a:r>
            <a:r>
              <a:rPr lang="is-IS" altLang="is-IS" dirty="0" err="1">
                <a:latin typeface="Times New Roman" panose="02020603050405020304" pitchFamily="18" charset="0"/>
                <a:cs typeface="Times New Roman" panose="02020603050405020304" pitchFamily="18" charset="0"/>
                <a:hlinkClick r:id="rId2"/>
              </a:rPr>
              <a:t>prof@mms.is</a:t>
            </a:r>
            <a:r>
              <a:rPr lang="is-IS" altLang="is-IS" dirty="0">
                <a:latin typeface="Times New Roman" panose="02020603050405020304" pitchFamily="18" charset="0"/>
                <a:cs typeface="Times New Roman" panose="02020603050405020304" pitchFamily="18" charset="0"/>
              </a:rPr>
              <a:t>  </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083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9</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Yfirseta</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Sá sem situr yfir í prófi þarf að gæta þess að nemendur merki prófgögn sín og að þeir </a:t>
            </a:r>
            <a:r>
              <a:rPr lang="is-IS" sz="1700" dirty="0">
                <a:latin typeface="Times New Roman" panose="02020603050405020304" pitchFamily="18" charset="0"/>
              </a:rPr>
              <a:t>noti</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 dökkan blýant eða penna við úrlausn prófanna.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Brýnið fyrir nemendum að fletta </a:t>
            </a:r>
            <a:r>
              <a:rPr lang="is-IS" sz="1800" dirty="0" err="1">
                <a:effectLst/>
                <a:latin typeface="Times New Roman" panose="02020603050405020304" pitchFamily="18" charset="0"/>
                <a:ea typeface="Times New Roman" panose="02020603050405020304" pitchFamily="18" charset="0"/>
                <a:cs typeface="Times New Roman" panose="02020603050405020304" pitchFamily="18" charset="0"/>
              </a:rPr>
              <a:t>prófheftunum</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 í upphafi prófs til að ganga úr skugga um að engar síður vanti.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Yfirsetufólk sem tekur á móti prófgögnum þegar nemendur ljúka prófi þarf að hafa auga með því að svarblöð séu </a:t>
            </a:r>
            <a:r>
              <a:rPr lang="is-IS" sz="1800" dirty="0" err="1">
                <a:effectLst/>
                <a:latin typeface="Times New Roman" panose="02020603050405020304" pitchFamily="18" charset="0"/>
                <a:ea typeface="Times New Roman" panose="02020603050405020304" pitchFamily="18" charset="0"/>
                <a:cs typeface="Times New Roman" panose="02020603050405020304" pitchFamily="18" charset="0"/>
              </a:rPr>
              <a:t>útfyllt</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 með nafni, kennitölu og heiti skóla og fylgist með að nemendur ljúki við sem flest atriði.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3621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200" dirty="0">
                <a:solidFill>
                  <a:schemeClr val="bg1">
                    <a:lumMod val="50000"/>
                  </a:schemeClr>
                </a:solidFill>
                <a:latin typeface="Times New Roman" panose="02020603050405020304" pitchFamily="18" charset="0"/>
                <a:cs typeface="Times New Roman" panose="02020603050405020304" pitchFamily="18" charset="0"/>
              </a:rPr>
            </a:br>
            <a:r>
              <a:rPr lang="is-IS" altLang="is-IS" sz="3200" dirty="0">
                <a:solidFill>
                  <a:schemeClr val="bg1">
                    <a:lumMod val="50000"/>
                  </a:schemeClr>
                </a:solidFill>
                <a:latin typeface="Times New Roman" panose="02020603050405020304" pitchFamily="18" charset="0"/>
                <a:cs typeface="Times New Roman" panose="02020603050405020304" pitchFamily="18" charset="0"/>
              </a:rPr>
              <a:t>10</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pic>
        <p:nvPicPr>
          <p:cNvPr id="3" name="Mynd 2">
            <a:extLst>
              <a:ext uri="{FF2B5EF4-FFF2-40B4-BE49-F238E27FC236}">
                <a16:creationId xmlns:a16="http://schemas.microsoft.com/office/drawing/2014/main" id="{9665B2AA-9B88-4D2D-9D7E-2F494AA3E7A5}"/>
              </a:ext>
            </a:extLst>
          </p:cNvPr>
          <p:cNvPicPr>
            <a:picLocks noChangeAspect="1"/>
          </p:cNvPicPr>
          <p:nvPr/>
        </p:nvPicPr>
        <p:blipFill>
          <a:blip r:embed="rId2"/>
          <a:stretch>
            <a:fillRect/>
          </a:stretch>
        </p:blipFill>
        <p:spPr>
          <a:xfrm>
            <a:off x="28643" y="1148601"/>
            <a:ext cx="3518720" cy="4842774"/>
          </a:xfrm>
          <a:prstGeom prst="rect">
            <a:avLst/>
          </a:prstGeom>
        </p:spPr>
      </p:pic>
      <p:pic>
        <p:nvPicPr>
          <p:cNvPr id="5" name="Mynd 4">
            <a:extLst>
              <a:ext uri="{FF2B5EF4-FFF2-40B4-BE49-F238E27FC236}">
                <a16:creationId xmlns:a16="http://schemas.microsoft.com/office/drawing/2014/main" id="{D8CFEE4C-8B6A-4C3A-AB6C-B086F4AE3675}"/>
              </a:ext>
            </a:extLst>
          </p:cNvPr>
          <p:cNvPicPr>
            <a:picLocks noChangeAspect="1"/>
          </p:cNvPicPr>
          <p:nvPr/>
        </p:nvPicPr>
        <p:blipFill>
          <a:blip r:embed="rId3"/>
          <a:stretch>
            <a:fillRect/>
          </a:stretch>
        </p:blipFill>
        <p:spPr>
          <a:xfrm>
            <a:off x="6130099" y="1148601"/>
            <a:ext cx="2716912" cy="2404224"/>
          </a:xfrm>
          <a:prstGeom prst="rect">
            <a:avLst/>
          </a:prstGeom>
        </p:spPr>
      </p:pic>
      <p:pic>
        <p:nvPicPr>
          <p:cNvPr id="7" name="Mynd 6">
            <a:extLst>
              <a:ext uri="{FF2B5EF4-FFF2-40B4-BE49-F238E27FC236}">
                <a16:creationId xmlns:a16="http://schemas.microsoft.com/office/drawing/2014/main" id="{4E851EEC-9E9E-48DB-A8C2-B179464D12D2}"/>
              </a:ext>
            </a:extLst>
          </p:cNvPr>
          <p:cNvPicPr>
            <a:picLocks noChangeAspect="1"/>
          </p:cNvPicPr>
          <p:nvPr/>
        </p:nvPicPr>
        <p:blipFill>
          <a:blip r:embed="rId4"/>
          <a:stretch>
            <a:fillRect/>
          </a:stretch>
        </p:blipFill>
        <p:spPr>
          <a:xfrm>
            <a:off x="3766026" y="3429000"/>
            <a:ext cx="2164261" cy="2989682"/>
          </a:xfrm>
          <a:prstGeom prst="rect">
            <a:avLst/>
          </a:prstGeom>
        </p:spPr>
      </p:pic>
      <p:pic>
        <p:nvPicPr>
          <p:cNvPr id="9" name="Mynd 8">
            <a:extLst>
              <a:ext uri="{FF2B5EF4-FFF2-40B4-BE49-F238E27FC236}">
                <a16:creationId xmlns:a16="http://schemas.microsoft.com/office/drawing/2014/main" id="{7F6DAB76-525A-4153-8F3F-FE3CFC1B50B9}"/>
              </a:ext>
            </a:extLst>
          </p:cNvPr>
          <p:cNvPicPr>
            <a:picLocks noChangeAspect="1"/>
          </p:cNvPicPr>
          <p:nvPr/>
        </p:nvPicPr>
        <p:blipFill>
          <a:blip r:embed="rId5"/>
          <a:stretch>
            <a:fillRect/>
          </a:stretch>
        </p:blipFill>
        <p:spPr>
          <a:xfrm>
            <a:off x="6148950" y="3781425"/>
            <a:ext cx="2103303" cy="2979678"/>
          </a:xfrm>
          <a:prstGeom prst="rect">
            <a:avLst/>
          </a:prstGeom>
        </p:spPr>
      </p:pic>
    </p:spTree>
    <p:extLst>
      <p:ext uri="{BB962C8B-B14F-4D97-AF65-F5344CB8AC3E}">
        <p14:creationId xmlns:p14="http://schemas.microsoft.com/office/powerpoint/2010/main" val="2417615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11</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fontScale="85000" lnSpcReduction="100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Tilkynningar til nemenda meðan á próftöku stendur</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Vakni spurningar á prófdegi um hvort víkja þurfi frá reglum um fyrirlögn prófanna skal ávallt hafa samband við Menntamálastofnun og fá samþykki fyrir því.</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Óheimilt er að lesa upp tilkynningar eða gera athugasemdir varðandi prófin meðan á prófi stendur nema að beiðni eða með samþykki Menntamálastofnunar. Tilkynna skal nemendum að hálftími sé eftir af prófi (120 mín) og aftur að tíu mínútur séu eftir (140 mín). Nemendur eiga ALLS EKKI að fá hjálp við að leysa verkefni í könnunarprófunum eða fá vísbendingar um hvert rétt svar sé.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Spurningar nemenda</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is-IS" sz="1800" dirty="0">
                <a:latin typeface="Times New Roman" panose="02020603050405020304" pitchFamily="18" charset="0"/>
              </a:rPr>
              <a:t>Ekki má undir nokkrum kringumstæðum gefa nemendum vísbendingar um rétt svör eða hjálpa þeim að leysa verkefnin. Besta leiðin til að svara spurningum nemenda sem óska eftir aðstoð er til dæmis: </a:t>
            </a:r>
            <a:br>
              <a:rPr lang="is-IS" sz="1800" dirty="0">
                <a:latin typeface="Times New Roman" panose="02020603050405020304" pitchFamily="18" charset="0"/>
              </a:rPr>
            </a:br>
            <a:r>
              <a:rPr lang="is-IS" sz="2200" dirty="0">
                <a:latin typeface="Times New Roman" panose="02020603050405020304" pitchFamily="18" charset="0"/>
              </a:rPr>
              <a:t>	„Ég má ekki hjálpa þér við að leysa þetta verkefni/dæmi.” </a:t>
            </a:r>
            <a:br>
              <a:rPr lang="is-IS" sz="2200" dirty="0">
                <a:latin typeface="Times New Roman" panose="02020603050405020304" pitchFamily="18" charset="0"/>
              </a:rPr>
            </a:br>
            <a:r>
              <a:rPr lang="is-IS" sz="2200" dirty="0">
                <a:latin typeface="Times New Roman" panose="02020603050405020304" pitchFamily="18" charset="0"/>
              </a:rPr>
              <a:t>	„Gerðu eins vel og þú getur.” </a:t>
            </a:r>
            <a:br>
              <a:rPr lang="is-IS" sz="2200" dirty="0">
                <a:latin typeface="Times New Roman" panose="02020603050405020304" pitchFamily="18" charset="0"/>
              </a:rPr>
            </a:br>
            <a:r>
              <a:rPr lang="is-IS" sz="2200" dirty="0">
                <a:latin typeface="Times New Roman" panose="02020603050405020304" pitchFamily="18" charset="0"/>
              </a:rPr>
              <a:t>	„Merktu við svarið sem þú telur að sé réttast.“ </a:t>
            </a:r>
            <a:endParaRPr lang="is-IS" altLang="is-IS" sz="1800" dirty="0">
              <a:latin typeface="Times New Roman" panose="02020603050405020304" pitchFamily="18" charset="0"/>
            </a:endParaRPr>
          </a:p>
        </p:txBody>
      </p:sp>
    </p:spTree>
    <p:extLst>
      <p:ext uri="{BB962C8B-B14F-4D97-AF65-F5344CB8AC3E}">
        <p14:creationId xmlns:p14="http://schemas.microsoft.com/office/powerpoint/2010/main" val="2574478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2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9. bekk vorið 2021</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10</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normAutofit fontScale="77500" lnSpcReduction="20000"/>
          </a:bodyPr>
          <a:lstStyle/>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Að loknu prófi</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Í 9. bekk er próftíminn allt að þrjár klukkustundir alla prófdagana (150 mín + 30 mín). Nemendur sitja prófið í einni samfelldri lotu án hlés. Ekki er þó ætlast til að nemendurnir sitji út próftímann.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Skóli skal geyma prófhefti og afrit af svarblöðum nemenda með ábyrgum hætti þar til úrvinnslu einkunna og afhendingu þeirra til nemenda er lokið. Lausnir á lausum blöðum verða ekki metnar og því skal ekki taka við þeim frá nemendum.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is-IS" sz="1800" b="1"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Skil á prófgögnum</a:t>
            </a:r>
            <a:endParaRPr lang="is-IS"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15000"/>
              </a:lnSpc>
              <a:spcAft>
                <a:spcPts val="800"/>
              </a:spcAft>
            </a:pP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Skólastjóri ber ábyrgð á því að prófgögnum sé skilað til Menntamálastofnunar með ábyrgum hætti. Það má gera á tvennan hátt: </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Skólastjóri eða starfsmaður skólans í umboði skólastjóra afhendir prófgögnin hjá </a:t>
            </a:r>
            <a:r>
              <a:rPr lang="is-IS" sz="1800" dirty="0">
                <a:effectLst/>
                <a:latin typeface="Times New Roman" panose="02020603050405020304" pitchFamily="18" charset="0"/>
                <a:ea typeface="Times New Roman" panose="02020603050405020304" pitchFamily="18" charset="0"/>
                <a:cs typeface="Times New Roman" panose="02020603050405020304" pitchFamily="18" charset="0"/>
              </a:rPr>
              <a:t>Menntamálastofnun</a:t>
            </a: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 Kvittað er fyrir móttöku gagnanna á stofnuninni.</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is-IS" sz="1800" dirty="0">
                <a:effectLst/>
                <a:latin typeface="Times New Roman" panose="02020603050405020304" pitchFamily="18" charset="0"/>
                <a:ea typeface="Calibri" panose="020F0502020204030204" pitchFamily="34" charset="0"/>
                <a:cs typeface="Times New Roman" panose="02020603050405020304" pitchFamily="18" charset="0"/>
              </a:rPr>
              <a:t>Prófgögnin eru send í rekjanlegum pósti (ábyrgð). Aldrei skal senda prófgögn í almennum pósti. Vinsamlegast merkið pakkana með nafni sendanda (skóla) og </a:t>
            </a:r>
            <a:r>
              <a:rPr lang="is-IS" sz="1800" dirty="0" err="1">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SKP</a:t>
            </a:r>
            <a:r>
              <a:rPr lang="is-IS" sz="1800" dirty="0">
                <a:solidFill>
                  <a:srgbClr val="00B0F0"/>
                </a:solidFill>
                <a:effectLst/>
                <a:latin typeface="Times New Roman" panose="02020603050405020304" pitchFamily="18" charset="0"/>
                <a:ea typeface="Cambria" panose="02040503050406030204" pitchFamily="18" charset="0"/>
                <a:cs typeface="Times New Roman" panose="02020603050405020304" pitchFamily="18" charset="0"/>
              </a:rPr>
              <a:t> 2021 9. bekkur.</a:t>
            </a:r>
            <a:r>
              <a:rPr lang="is-IS" sz="1800" dirty="0">
                <a:effectLst/>
                <a:latin typeface="Times New Roman" panose="02020603050405020304" pitchFamily="18" charset="0"/>
                <a:ea typeface="Cambria" panose="02040503050406030204" pitchFamily="18" charset="0"/>
                <a:cs typeface="Times New Roman" panose="02020603050405020304" pitchFamily="18" charset="0"/>
              </a:rPr>
              <a:t> </a:t>
            </a:r>
            <a:r>
              <a:rPr lang="is-IS" sz="1800" b="1" dirty="0">
                <a:effectLst/>
                <a:latin typeface="Times New Roman" panose="02020603050405020304" pitchFamily="18" charset="0"/>
                <a:ea typeface="Calibri" panose="020F0502020204030204" pitchFamily="34" charset="0"/>
                <a:cs typeface="Times New Roman" panose="02020603050405020304" pitchFamily="18" charset="0"/>
              </a:rPr>
              <a:t>Menntamálastofnun er til húsa að Víkurhvarfi 3, 203 Kópavogi, sími 514 7500.</a:t>
            </a:r>
            <a:endParaRPr lang="is-I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s-IS" altLang="is-IS"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3926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4572000" y="1268413"/>
            <a:ext cx="4392613" cy="3612345"/>
          </a:xfrm>
        </p:spPr>
        <p:txBody>
          <a:bodyPr>
            <a:normAutofit/>
          </a:bodyPr>
          <a:lstStyle/>
          <a:p>
            <a:pPr marL="0" indent="0" algn="ctr">
              <a:buNone/>
            </a:pPr>
            <a:r>
              <a:rPr lang="is-IS" altLang="is-IS" sz="3600" dirty="0">
                <a:solidFill>
                  <a:schemeClr val="bg1">
                    <a:lumMod val="50000"/>
                  </a:schemeClr>
                </a:solidFill>
                <a:latin typeface="Times New Roman" panose="02020603050405020304" pitchFamily="18" charset="0"/>
                <a:ea typeface="+mj-ea"/>
                <a:cs typeface="Times New Roman" panose="02020603050405020304" pitchFamily="18" charset="0"/>
              </a:rPr>
              <a:t>Minnisatriði fyrir þá sem sitja yfir </a:t>
            </a:r>
            <a:br>
              <a:rPr lang="is-IS" altLang="is-IS" sz="3600" dirty="0">
                <a:solidFill>
                  <a:schemeClr val="bg1">
                    <a:lumMod val="50000"/>
                  </a:schemeClr>
                </a:solidFill>
                <a:latin typeface="Times New Roman" panose="02020603050405020304" pitchFamily="18" charset="0"/>
                <a:ea typeface="+mj-ea"/>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ea typeface="+mj-ea"/>
                <a:cs typeface="Times New Roman" panose="02020603050405020304" pitchFamily="18" charset="0"/>
              </a:rPr>
              <a:t>og leggja fyrir samræmd könnunarpróf </a:t>
            </a:r>
          </a:p>
        </p:txBody>
      </p:sp>
    </p:spTree>
    <p:extLst>
      <p:ext uri="{BB962C8B-B14F-4D97-AF65-F5344CB8AC3E}">
        <p14:creationId xmlns:p14="http://schemas.microsoft.com/office/powerpoint/2010/main" val="1565908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1</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1401917" y="2671948"/>
            <a:ext cx="6340166" cy="3220956"/>
          </a:xfrm>
        </p:spPr>
        <p:txBody>
          <a:bodyPr/>
          <a:lstStyle/>
          <a:p>
            <a:r>
              <a:rPr lang="is-IS" altLang="is-IS" dirty="0">
                <a:latin typeface="Times New Roman" panose="02020603050405020304" pitchFamily="18" charset="0"/>
                <a:cs typeface="Times New Roman" panose="02020603050405020304" pitchFamily="18" charset="0"/>
              </a:rPr>
              <a:t>Áður en próf hefst skal vera búið að raða borðum upp með þeim hætti að nægilega langt sé milli þeirra. </a:t>
            </a:r>
          </a:p>
        </p:txBody>
      </p:sp>
    </p:spTree>
    <p:extLst>
      <p:ext uri="{BB962C8B-B14F-4D97-AF65-F5344CB8AC3E}">
        <p14:creationId xmlns:p14="http://schemas.microsoft.com/office/powerpoint/2010/main" val="1802873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2</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617518" y="2398817"/>
            <a:ext cx="8347096" cy="3838472"/>
          </a:xfrm>
        </p:spPr>
        <p:txBody>
          <a:bodyPr>
            <a:normAutofit fontScale="92500" lnSpcReduction="20000"/>
          </a:bodyPr>
          <a:lstStyle/>
          <a:p>
            <a:r>
              <a:rPr lang="is-IS" altLang="is-IS" dirty="0">
                <a:latin typeface="Times New Roman" panose="02020603050405020304" pitchFamily="18" charset="0"/>
                <a:cs typeface="Times New Roman" panose="02020603050405020304" pitchFamily="18" charset="0"/>
              </a:rPr>
              <a:t>Lestu fyrirmæli sem fylgja prófgögnum.</a:t>
            </a:r>
          </a:p>
          <a:p>
            <a:r>
              <a:rPr lang="is-IS" altLang="is-IS" dirty="0">
                <a:latin typeface="Times New Roman" panose="02020603050405020304" pitchFamily="18" charset="0"/>
                <a:cs typeface="Times New Roman" panose="02020603050405020304" pitchFamily="18" charset="0"/>
              </a:rPr>
              <a:t>Prófgögnum fylgja listar yfir nöfn nemenda (bekkjarlistar). Lestu upp nöfn nemenda og merktu við nöfn þeirra sem eru mættir. </a:t>
            </a:r>
          </a:p>
          <a:p>
            <a:r>
              <a:rPr lang="is-IS" altLang="is-IS" dirty="0" err="1">
                <a:latin typeface="Times New Roman" panose="02020603050405020304" pitchFamily="18" charset="0"/>
                <a:cs typeface="Times New Roman" panose="02020603050405020304" pitchFamily="18" charset="0"/>
              </a:rPr>
              <a:t>Fylgstu</a:t>
            </a:r>
            <a:r>
              <a:rPr lang="is-IS" altLang="is-IS" dirty="0">
                <a:latin typeface="Times New Roman" panose="02020603050405020304" pitchFamily="18" charset="0"/>
                <a:cs typeface="Times New Roman" panose="02020603050405020304" pitchFamily="18" charset="0"/>
              </a:rPr>
              <a:t> með að nemendur byrji ekki fyrr en þú segir til. Áður skal gengið úr skugga um að engin óleyfileg hjálpargögn séu á borðunum, að allir hafi skrifað nafnið sitt, kennitölu og skóla á svarblöðin og séu tilbúnir að hefjast handa.</a:t>
            </a:r>
          </a:p>
          <a:p>
            <a:r>
              <a:rPr lang="is-IS" altLang="is-IS" dirty="0" err="1">
                <a:latin typeface="Times New Roman" panose="02020603050405020304" pitchFamily="18" charset="0"/>
                <a:cs typeface="Times New Roman" panose="02020603050405020304" pitchFamily="18" charset="0"/>
              </a:rPr>
              <a:t>Fylgstu</a:t>
            </a:r>
            <a:r>
              <a:rPr lang="is-IS" altLang="is-IS" dirty="0">
                <a:latin typeface="Times New Roman" panose="02020603050405020304" pitchFamily="18" charset="0"/>
                <a:cs typeface="Times New Roman" panose="02020603050405020304" pitchFamily="18" charset="0"/>
              </a:rPr>
              <a:t> með því að nemendur noti dökkan blýant eða penna þegar þeir svara prófinu.</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45199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3</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2766951"/>
            <a:ext cx="7993063" cy="3470337"/>
          </a:xfrm>
        </p:spPr>
        <p:txBody>
          <a:bodyPr>
            <a:normAutofit/>
          </a:bodyPr>
          <a:lstStyle/>
          <a:p>
            <a:r>
              <a:rPr lang="is-IS" altLang="is-IS" dirty="0">
                <a:latin typeface="Times New Roman" panose="02020603050405020304" pitchFamily="18" charset="0"/>
                <a:cs typeface="Times New Roman" panose="02020603050405020304" pitchFamily="18" charset="0"/>
              </a:rPr>
              <a:t>Skrifaðu hjá þér hvað klukkan er þegar nemendur byrja. Próftíminn miðast við þann tíma.</a:t>
            </a:r>
          </a:p>
          <a:p>
            <a:r>
              <a:rPr lang="is-IS" altLang="is-IS" dirty="0">
                <a:latin typeface="Times New Roman" panose="02020603050405020304" pitchFamily="18" charset="0"/>
                <a:cs typeface="Times New Roman" panose="02020603050405020304" pitchFamily="18" charset="0"/>
              </a:rPr>
              <a:t>Þegar nemendurnir eru byrjaðir að vinna skaltu ganga um í stofunni til að fylgjast með að allir nemendur fari eftir fyrirmælum og svari í samræmi við leiðbeiningar. </a:t>
            </a:r>
          </a:p>
          <a:p>
            <a:r>
              <a:rPr lang="is-IS" altLang="is-IS" dirty="0">
                <a:latin typeface="Times New Roman" panose="02020603050405020304" pitchFamily="18" charset="0"/>
                <a:cs typeface="Times New Roman" panose="02020603050405020304" pitchFamily="18" charset="0"/>
              </a:rPr>
              <a:t>Nemendur sem mæta of seint miðað við auglýstan próftíma eiga ekki að fá tíma aukalega vegna þess. </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87023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4</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2470068"/>
            <a:ext cx="7993063" cy="3767220"/>
          </a:xfrm>
        </p:spPr>
        <p:txBody>
          <a:bodyPr>
            <a:normAutofit fontScale="85000" lnSpcReduction="10000"/>
          </a:bodyPr>
          <a:lstStyle/>
          <a:p>
            <a:r>
              <a:rPr lang="is-IS" altLang="is-IS" dirty="0">
                <a:latin typeface="Times New Roman" panose="02020603050405020304" pitchFamily="18" charset="0"/>
                <a:cs typeface="Times New Roman" panose="02020603050405020304" pitchFamily="18" charset="0"/>
              </a:rPr>
              <a:t>Ekki gefa nemendum vísbendingar um hvert rétt svar sé eða hjálpa þeim við að leysa verkefni í prófunum. Besta leiðin til að svara spurningum nemenda sem vilja hjálp við að leysa verkefni í prófunum er að segja: „Ég má ekki hjálpa þér við að leysa þetta verkefni/dæmi. Gerðu eins vel og þú getur.“ </a:t>
            </a:r>
          </a:p>
          <a:p>
            <a:r>
              <a:rPr lang="is-IS" altLang="is-IS" dirty="0">
                <a:latin typeface="Times New Roman" panose="02020603050405020304" pitchFamily="18" charset="0"/>
                <a:cs typeface="Times New Roman" panose="02020603050405020304" pitchFamily="18" charset="0"/>
              </a:rPr>
              <a:t>Verði vart við svindl í prófi skal samstundis stöðva það og tilkynna til </a:t>
            </a:r>
            <a:r>
              <a:rPr lang="is-IS" altLang="is-IS" dirty="0" err="1">
                <a:latin typeface="Times New Roman" panose="02020603050405020304" pitchFamily="18" charset="0"/>
                <a:cs typeface="Times New Roman" panose="02020603050405020304" pitchFamily="18" charset="0"/>
              </a:rPr>
              <a:t>Menntamálastofunar</a:t>
            </a:r>
            <a:r>
              <a:rPr lang="is-IS" altLang="is-IS" dirty="0">
                <a:latin typeface="Times New Roman" panose="02020603050405020304" pitchFamily="18" charset="0"/>
                <a:cs typeface="Times New Roman" panose="02020603050405020304" pitchFamily="18" charset="0"/>
              </a:rPr>
              <a:t>. Rétt er að nemandi ljúki prófi en sönnunargögnum skal haldið til haga. </a:t>
            </a:r>
            <a:r>
              <a:rPr lang="is-IS" altLang="is-IS" dirty="0" err="1">
                <a:latin typeface="Times New Roman" panose="02020603050405020304" pitchFamily="18" charset="0"/>
                <a:cs typeface="Times New Roman" panose="02020603050405020304" pitchFamily="18" charset="0"/>
              </a:rPr>
              <a:t>Menntamálastofun</a:t>
            </a:r>
            <a:r>
              <a:rPr lang="is-IS" altLang="is-IS" dirty="0">
                <a:latin typeface="Times New Roman" panose="02020603050405020304" pitchFamily="18" charset="0"/>
                <a:cs typeface="Times New Roman" panose="02020603050405020304" pitchFamily="18" charset="0"/>
              </a:rPr>
              <a:t> áskilur sér rétt til að ógilda alveg eða að hluta niðurstöður prófa þeirra nemenda sem sannanlega hafa notað óleyfileg hjálpargögn eða fengið óleyfilega aðstoð. </a:t>
            </a:r>
          </a:p>
        </p:txBody>
      </p:sp>
    </p:spTree>
    <p:extLst>
      <p:ext uri="{BB962C8B-B14F-4D97-AF65-F5344CB8AC3E}">
        <p14:creationId xmlns:p14="http://schemas.microsoft.com/office/powerpoint/2010/main" val="3176191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5</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2648197"/>
            <a:ext cx="7993063" cy="3589091"/>
          </a:xfrm>
        </p:spPr>
        <p:txBody>
          <a:bodyPr>
            <a:normAutofit fontScale="85000" lnSpcReduction="20000"/>
          </a:bodyPr>
          <a:lstStyle/>
          <a:p>
            <a:r>
              <a:rPr lang="is-IS" altLang="is-IS" dirty="0">
                <a:latin typeface="Times New Roman" panose="02020603050405020304" pitchFamily="18" charset="0"/>
                <a:cs typeface="Times New Roman" panose="02020603050405020304" pitchFamily="18" charset="0"/>
              </a:rPr>
              <a:t>Í sérstökum tilvikum geta nemendur þurft að hætta próftöku til dæmis vegna þess að þeir verða veikir. Aðrar ástæður geta einnig talist gildar til að nemandi hætti próftöku. Sá sem leggur prófið fyrir verður að meta það sjálfur hvort ástæðan fyrir því að nemandi hættir próftöku sé gild eða ekki. Ef nemandi veikist í prófinu og fer heim þá á að halda prófúrlausn hans eftir í skólanum og merkja hann veikan á próftökulistann.</a:t>
            </a:r>
          </a:p>
          <a:p>
            <a:r>
              <a:rPr lang="is-IS" altLang="is-IS" dirty="0">
                <a:latin typeface="Times New Roman" panose="02020603050405020304" pitchFamily="18" charset="0"/>
                <a:cs typeface="Times New Roman" panose="02020603050405020304" pitchFamily="18" charset="0"/>
              </a:rPr>
              <a:t>Þeir nemendur sem telja sig hafa leyst öll verkefni áður en tíminn er útrunninn geta farið yfir svör sín. Skólastjórar geta ákveðið að hleypa nemendum fyrr út. Það þarf þó að skipuleggja </a:t>
            </a:r>
            <a:r>
              <a:rPr lang="is-IS" altLang="is-IS" dirty="0" err="1">
                <a:latin typeface="Times New Roman" panose="02020603050405020304" pitchFamily="18" charset="0"/>
                <a:cs typeface="Times New Roman" panose="02020603050405020304" pitchFamily="18" charset="0"/>
              </a:rPr>
              <a:t>fyrirfram</a:t>
            </a:r>
            <a:r>
              <a:rPr lang="is-IS" altLang="is-IS" dirty="0">
                <a:latin typeface="Times New Roman" panose="02020603050405020304" pitchFamily="18" charset="0"/>
                <a:cs typeface="Times New Roman" panose="02020603050405020304" pitchFamily="18" charset="0"/>
              </a:rPr>
              <a:t> með hvaða hætti nemendur yfirgefa stofuna svo röskun verði sem allra minnst.</a:t>
            </a:r>
          </a:p>
        </p:txBody>
      </p:sp>
    </p:spTree>
    <p:extLst>
      <p:ext uri="{BB962C8B-B14F-4D97-AF65-F5344CB8AC3E}">
        <p14:creationId xmlns:p14="http://schemas.microsoft.com/office/powerpoint/2010/main" val="1798981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1</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308758" y="1805049"/>
            <a:ext cx="8835242" cy="4396613"/>
          </a:xfrm>
        </p:spPr>
        <p:txBody>
          <a:bodyPr>
            <a:normAutofit fontScale="92500"/>
          </a:bodyPr>
          <a:lstStyle/>
          <a:p>
            <a:r>
              <a:rPr lang="is-IS" altLang="is-IS" dirty="0">
                <a:latin typeface="Times New Roman" panose="02020603050405020304" pitchFamily="18" charset="0"/>
                <a:cs typeface="Times New Roman" panose="02020603050405020304" pitchFamily="18" charset="0"/>
              </a:rPr>
              <a:t>Skóli tilkynnir Menntamálastofnun eftirfarandi á </a:t>
            </a:r>
            <a:r>
              <a:rPr lang="is-IS" altLang="is-IS" i="1" dirty="0" err="1">
                <a:latin typeface="Times New Roman" panose="02020603050405020304" pitchFamily="18" charset="0"/>
                <a:cs typeface="Times New Roman" panose="02020603050405020304" pitchFamily="18" charset="0"/>
              </a:rPr>
              <a:t>prof@mms.is</a:t>
            </a:r>
            <a:r>
              <a:rPr lang="is-IS" altLang="is-IS" i="1" dirty="0">
                <a:latin typeface="Times New Roman" panose="02020603050405020304" pitchFamily="18" charset="0"/>
                <a:cs typeface="Times New Roman" panose="02020603050405020304" pitchFamily="18" charset="0"/>
              </a:rPr>
              <a:t> </a:t>
            </a:r>
          </a:p>
          <a:p>
            <a:pPr lvl="1">
              <a:lnSpc>
                <a:spcPct val="150000"/>
              </a:lnSpc>
            </a:pPr>
            <a:r>
              <a:rPr lang="is-IS" altLang="is-IS" dirty="0">
                <a:latin typeface="Times New Roman" panose="02020603050405020304" pitchFamily="18" charset="0"/>
                <a:cs typeface="Times New Roman" panose="02020603050405020304" pitchFamily="18" charset="0"/>
              </a:rPr>
              <a:t>a.	Prófdaga (á tímabilinu frá 17. mars til 30. apríl)</a:t>
            </a:r>
          </a:p>
          <a:p>
            <a:pPr lvl="1">
              <a:lnSpc>
                <a:spcPct val="150000"/>
              </a:lnSpc>
            </a:pPr>
            <a:r>
              <a:rPr lang="is-IS" altLang="is-IS" dirty="0">
                <a:latin typeface="Times New Roman" panose="02020603050405020304" pitchFamily="18" charset="0"/>
                <a:cs typeface="Times New Roman" panose="02020603050405020304" pitchFamily="18" charset="0"/>
              </a:rPr>
              <a:t>b. Hvaða námsgrein verður prófað úr á hverjum prófdegi</a:t>
            </a:r>
          </a:p>
          <a:p>
            <a:pPr lvl="1">
              <a:lnSpc>
                <a:spcPct val="150000"/>
              </a:lnSpc>
            </a:pPr>
            <a:r>
              <a:rPr lang="is-IS" altLang="is-IS" dirty="0">
                <a:latin typeface="Times New Roman" panose="02020603050405020304" pitchFamily="18" charset="0"/>
                <a:cs typeface="Times New Roman" panose="02020603050405020304" pitchFamily="18" charset="0"/>
              </a:rPr>
              <a:t>c.	Áætlaðan fjölda nemenda sem mun fara í hvert próf </a:t>
            </a:r>
            <a:br>
              <a:rPr lang="is-IS" altLang="is-IS" dirty="0">
                <a:latin typeface="Times New Roman" panose="02020603050405020304" pitchFamily="18" charset="0"/>
                <a:cs typeface="Times New Roman" panose="02020603050405020304" pitchFamily="18" charset="0"/>
              </a:rPr>
            </a:br>
            <a:r>
              <a:rPr lang="is-IS" altLang="is-IS" sz="1900" dirty="0">
                <a:latin typeface="Times New Roman" panose="02020603050405020304" pitchFamily="18" charset="0"/>
                <a:cs typeface="Times New Roman" panose="02020603050405020304" pitchFamily="18" charset="0"/>
              </a:rPr>
              <a:t>(ekki nöfn nemenda)</a:t>
            </a:r>
            <a:endParaRPr lang="is-IS" altLang="is-IS" dirty="0">
              <a:latin typeface="Times New Roman" panose="02020603050405020304" pitchFamily="18" charset="0"/>
              <a:cs typeface="Times New Roman" panose="02020603050405020304" pitchFamily="18" charset="0"/>
            </a:endParaRPr>
          </a:p>
          <a:p>
            <a:pPr lvl="1">
              <a:lnSpc>
                <a:spcPct val="150000"/>
              </a:lnSpc>
            </a:pPr>
            <a:r>
              <a:rPr lang="is-IS" altLang="is-IS" dirty="0">
                <a:latin typeface="Times New Roman" panose="02020603050405020304" pitchFamily="18" charset="0"/>
                <a:cs typeface="Times New Roman" panose="02020603050405020304" pitchFamily="18" charset="0"/>
              </a:rPr>
              <a:t>d. Hvort skóli prenti prófin eða vilji fá send eintök á pappír </a:t>
            </a:r>
            <a:br>
              <a:rPr lang="is-IS" altLang="is-IS" dirty="0">
                <a:latin typeface="Times New Roman" panose="02020603050405020304" pitchFamily="18" charset="0"/>
                <a:cs typeface="Times New Roman" panose="02020603050405020304" pitchFamily="18" charset="0"/>
              </a:rPr>
            </a:br>
            <a:r>
              <a:rPr lang="is-IS" altLang="is-IS" sz="1900" dirty="0">
                <a:latin typeface="Times New Roman" panose="02020603050405020304" pitchFamily="18" charset="0"/>
                <a:cs typeface="Times New Roman" panose="02020603050405020304" pitchFamily="18" charset="0"/>
              </a:rPr>
              <a:t>(ath. fimm daga sendingartíma)</a:t>
            </a:r>
          </a:p>
          <a:p>
            <a:pPr lvl="1">
              <a:lnSpc>
                <a:spcPct val="150000"/>
              </a:lnSpc>
            </a:pPr>
            <a:r>
              <a:rPr lang="is-IS" altLang="is-IS" dirty="0">
                <a:latin typeface="Times New Roman" panose="02020603050405020304" pitchFamily="18" charset="0"/>
                <a:cs typeface="Times New Roman" panose="02020603050405020304" pitchFamily="18" charset="0"/>
              </a:rPr>
              <a:t>e.	 Ef enginn nemandi skólans hyggst taka könnunarprófin </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687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6</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3016332"/>
            <a:ext cx="7993063" cy="3220956"/>
          </a:xfrm>
        </p:spPr>
        <p:txBody>
          <a:bodyPr/>
          <a:lstStyle/>
          <a:p>
            <a:r>
              <a:rPr lang="is-IS" altLang="is-IS" dirty="0">
                <a:latin typeface="Times New Roman" panose="02020603050405020304" pitchFamily="18" charset="0"/>
                <a:cs typeface="Times New Roman" panose="02020603050405020304" pitchFamily="18" charset="0"/>
              </a:rPr>
              <a:t>Láttu nemendur vita þegar 10 mínútur eru eftir af próftíma.</a:t>
            </a:r>
          </a:p>
          <a:p>
            <a:r>
              <a:rPr lang="is-IS" altLang="is-IS" dirty="0">
                <a:latin typeface="Times New Roman" panose="02020603050405020304" pitchFamily="18" charset="0"/>
                <a:cs typeface="Times New Roman" panose="02020603050405020304" pitchFamily="18" charset="0"/>
              </a:rPr>
              <a:t>Hvettu nemendur ávallt til að fara yfir svör sín áður en þeir skila ef nægur tími er til þess.</a:t>
            </a:r>
          </a:p>
          <a:p>
            <a:r>
              <a:rPr lang="is-IS" altLang="is-IS" dirty="0">
                <a:latin typeface="Times New Roman" panose="02020603050405020304" pitchFamily="18" charset="0"/>
                <a:cs typeface="Times New Roman" panose="02020603050405020304" pitchFamily="18" charset="0"/>
              </a:rPr>
              <a:t>Leyfilegt er að nota </a:t>
            </a:r>
            <a:r>
              <a:rPr lang="is-IS" altLang="is-IS" dirty="0" err="1">
                <a:latin typeface="Times New Roman" panose="02020603050405020304" pitchFamily="18" charset="0"/>
                <a:cs typeface="Times New Roman" panose="02020603050405020304" pitchFamily="18" charset="0"/>
              </a:rPr>
              <a:t>vasareikni</a:t>
            </a:r>
            <a:r>
              <a:rPr lang="is-IS" altLang="is-IS" dirty="0">
                <a:latin typeface="Times New Roman" panose="02020603050405020304" pitchFamily="18" charset="0"/>
                <a:cs typeface="Times New Roman" panose="02020603050405020304" pitchFamily="18" charset="0"/>
              </a:rPr>
              <a:t> og formúlublað við úrlausn stærðfræðiprófs. </a:t>
            </a:r>
          </a:p>
        </p:txBody>
      </p:sp>
    </p:spTree>
    <p:extLst>
      <p:ext uri="{BB962C8B-B14F-4D97-AF65-F5344CB8AC3E}">
        <p14:creationId xmlns:p14="http://schemas.microsoft.com/office/powerpoint/2010/main" val="2182538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fontScale="90000"/>
          </a:bodyPr>
          <a:lstStyle/>
          <a:p>
            <a:pPr algn="ct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Minnisatriði um að leggja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fyrir samræmd könnunarpróf </a:t>
            </a:r>
            <a:b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br>
            <a:r>
              <a:rPr lang="is-IS" sz="2800" dirty="0">
                <a:solidFill>
                  <a:schemeClr val="bg1">
                    <a:lumMod val="50000"/>
                  </a:schemeClr>
                </a:solidFill>
                <a:latin typeface="Times New Roman" panose="02020603050405020304" pitchFamily="18" charset="0"/>
                <a:ea typeface="+mn-ea"/>
                <a:cs typeface="Times New Roman" panose="02020603050405020304" pitchFamily="18" charset="0"/>
              </a:rPr>
              <a:t>7</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3016332"/>
            <a:ext cx="7993063" cy="3220956"/>
          </a:xfrm>
        </p:spPr>
        <p:txBody>
          <a:bodyPr>
            <a:normAutofit fontScale="92500"/>
          </a:bodyPr>
          <a:lstStyle/>
          <a:p>
            <a:r>
              <a:rPr lang="is-IS" altLang="is-IS" dirty="0">
                <a:latin typeface="Times New Roman" panose="02020603050405020304" pitchFamily="18" charset="0"/>
                <a:cs typeface="Times New Roman" panose="02020603050405020304" pitchFamily="18" charset="0"/>
              </a:rPr>
              <a:t>Þegar nemendur skila inn prófgögnum skal raða svarblöðum í stafrófsröð og afhenda þau umsjónarmanni prófanna sem býr þau til sendingar til Menntamálastofnunar ásamt nemendalista.</a:t>
            </a:r>
          </a:p>
          <a:p>
            <a:r>
              <a:rPr lang="is-IS" altLang="is-IS" dirty="0">
                <a:latin typeface="Times New Roman" panose="02020603050405020304" pitchFamily="18" charset="0"/>
                <a:cs typeface="Times New Roman" panose="02020603050405020304" pitchFamily="18" charset="0"/>
              </a:rPr>
              <a:t>Við móttöku prófgagna hjá Menntamálastofnun verður farið yfir hvort prófgögn berist frá öllum nemendum sem nemendalisti segir að hafi mætt í próf. </a:t>
            </a:r>
          </a:p>
          <a:p>
            <a:r>
              <a:rPr lang="is-IS" altLang="is-IS" dirty="0">
                <a:latin typeface="Times New Roman" panose="02020603050405020304" pitchFamily="18" charset="0"/>
                <a:cs typeface="Times New Roman" panose="02020603050405020304" pitchFamily="18" charset="0"/>
              </a:rPr>
              <a:t>Ekki á að skila rissblöðum.</a:t>
            </a:r>
          </a:p>
        </p:txBody>
      </p:sp>
    </p:spTree>
    <p:extLst>
      <p:ext uri="{BB962C8B-B14F-4D97-AF65-F5344CB8AC3E}">
        <p14:creationId xmlns:p14="http://schemas.microsoft.com/office/powerpoint/2010/main" val="7007269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781360" y="620712"/>
            <a:ext cx="7772400" cy="1143000"/>
          </a:xfrm>
        </p:spPr>
        <p:txBody>
          <a:bodyPr>
            <a:normAutofit/>
          </a:bodyPr>
          <a:lstStyle/>
          <a:p>
            <a:pPr algn="ctr"/>
            <a:r>
              <a:rPr lang="en-GB" altLang="is-IS" sz="2800" dirty="0" err="1">
                <a:solidFill>
                  <a:schemeClr val="bg1">
                    <a:lumMod val="50000"/>
                  </a:schemeClr>
                </a:solidFill>
                <a:latin typeface="Times New Roman" panose="02020603050405020304" pitchFamily="18" charset="0"/>
                <a:ea typeface="+mn-ea"/>
                <a:cs typeface="Times New Roman" panose="02020603050405020304" pitchFamily="18" charset="0"/>
              </a:rPr>
              <a:t>Þakka</a:t>
            </a:r>
            <a:r>
              <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rPr>
              <a:t> </a:t>
            </a:r>
            <a:r>
              <a:rPr lang="en-GB" altLang="is-IS" sz="2800" dirty="0" err="1">
                <a:solidFill>
                  <a:schemeClr val="bg1">
                    <a:lumMod val="50000"/>
                  </a:schemeClr>
                </a:solidFill>
                <a:latin typeface="Times New Roman" panose="02020603050405020304" pitchFamily="18" charset="0"/>
                <a:ea typeface="+mn-ea"/>
                <a:cs typeface="Times New Roman" panose="02020603050405020304" pitchFamily="18" charset="0"/>
              </a:rPr>
              <a:t>þeim</a:t>
            </a:r>
            <a:r>
              <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rPr>
              <a:t> </a:t>
            </a:r>
            <a:r>
              <a:rPr lang="en-GB" altLang="is-IS" sz="2800" dirty="0" err="1">
                <a:solidFill>
                  <a:schemeClr val="bg1">
                    <a:lumMod val="50000"/>
                  </a:schemeClr>
                </a:solidFill>
                <a:latin typeface="Times New Roman" panose="02020603050405020304" pitchFamily="18" charset="0"/>
                <a:ea typeface="+mn-ea"/>
                <a:cs typeface="Times New Roman" panose="02020603050405020304" pitchFamily="18" charset="0"/>
              </a:rPr>
              <a:t>sem</a:t>
            </a:r>
            <a:r>
              <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rPr>
              <a:t> á </a:t>
            </a:r>
            <a:r>
              <a:rPr lang="en-GB" altLang="is-IS" sz="2800" dirty="0" err="1">
                <a:solidFill>
                  <a:schemeClr val="bg1">
                    <a:lumMod val="50000"/>
                  </a:schemeClr>
                </a:solidFill>
                <a:latin typeface="Times New Roman" panose="02020603050405020304" pitchFamily="18" charset="0"/>
                <a:ea typeface="+mn-ea"/>
                <a:cs typeface="Times New Roman" panose="02020603050405020304" pitchFamily="18" charset="0"/>
              </a:rPr>
              <a:t>hlýddu</a:t>
            </a:r>
            <a:endParaRPr lang="en-GB" altLang="is-IS" sz="2800" dirty="0">
              <a:solidFill>
                <a:schemeClr val="bg1">
                  <a:lumMod val="50000"/>
                </a:schemeClr>
              </a:solidFill>
              <a:latin typeface="Times New Roman" panose="02020603050405020304" pitchFamily="18" charset="0"/>
              <a:ea typeface="+mn-ea"/>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71550" y="3016332"/>
            <a:ext cx="7993063" cy="3220956"/>
          </a:xfrm>
        </p:spPr>
        <p:txBody>
          <a:bodyPr>
            <a:normAutofit/>
          </a:bodyPr>
          <a:lstStyle/>
          <a:p>
            <a:r>
              <a:rPr lang="is-IS" altLang="is-IS" dirty="0">
                <a:latin typeface="Times New Roman" panose="02020603050405020304" pitchFamily="18" charset="0"/>
                <a:cs typeface="Times New Roman" panose="02020603050405020304" pitchFamily="18" charset="0"/>
              </a:rPr>
              <a:t>Sendi spurningar á </a:t>
            </a:r>
            <a:r>
              <a:rPr lang="is-IS" altLang="is-IS" dirty="0" err="1">
                <a:latin typeface="Times New Roman" panose="02020603050405020304" pitchFamily="18" charset="0"/>
                <a:cs typeface="Times New Roman" panose="02020603050405020304" pitchFamily="18" charset="0"/>
                <a:hlinkClick r:id="rId2"/>
              </a:rPr>
              <a:t>prof@mms.is</a:t>
            </a:r>
            <a:r>
              <a:rPr lang="is-IS" altLang="is-I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15460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2</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1555667"/>
            <a:ext cx="7993063" cy="4762005"/>
          </a:xfrm>
        </p:spPr>
        <p:txBody>
          <a:bodyPr>
            <a:normAutofit/>
          </a:bodyPr>
          <a:lstStyle/>
          <a:p>
            <a:r>
              <a:rPr lang="is-IS" altLang="is-IS" dirty="0">
                <a:latin typeface="Times New Roman" panose="02020603050405020304" pitchFamily="18" charset="0"/>
                <a:cs typeface="Times New Roman" panose="02020603050405020304" pitchFamily="18" charset="0"/>
              </a:rPr>
              <a:t>Menntamálastofnun mun í framhaldi: </a:t>
            </a:r>
          </a:p>
          <a:p>
            <a:pPr lvl="1"/>
            <a:r>
              <a:rPr lang="is-IS" altLang="is-IS" dirty="0">
                <a:latin typeface="Times New Roman" panose="02020603050405020304" pitchFamily="18" charset="0"/>
                <a:cs typeface="Times New Roman" panose="02020603050405020304" pitchFamily="18" charset="0"/>
              </a:rPr>
              <a:t>a. Staðfesta móttöku póstsins frá skóla</a:t>
            </a:r>
          </a:p>
          <a:p>
            <a:pPr lvl="1"/>
            <a:r>
              <a:rPr lang="is-IS" altLang="is-IS" dirty="0">
                <a:latin typeface="Times New Roman" panose="02020603050405020304" pitchFamily="18" charset="0"/>
                <a:cs typeface="Times New Roman" panose="02020603050405020304" pitchFamily="18" charset="0"/>
              </a:rPr>
              <a:t>b. Senda skóla </a:t>
            </a:r>
            <a:r>
              <a:rPr lang="is-IS" altLang="is-IS" dirty="0" err="1">
                <a:latin typeface="Times New Roman" panose="02020603050405020304" pitchFamily="18" charset="0"/>
                <a:cs typeface="Times New Roman" panose="02020603050405020304" pitchFamily="18" charset="0"/>
              </a:rPr>
              <a:t>útprentuð</a:t>
            </a:r>
            <a:r>
              <a:rPr lang="is-IS" altLang="is-IS" dirty="0">
                <a:latin typeface="Times New Roman" panose="02020603050405020304" pitchFamily="18" charset="0"/>
                <a:cs typeface="Times New Roman" panose="02020603050405020304" pitchFamily="18" charset="0"/>
              </a:rPr>
              <a:t> próf og svarblöð hafi skóli beðið um slíkt</a:t>
            </a:r>
          </a:p>
          <a:p>
            <a:pPr lvl="1"/>
            <a:r>
              <a:rPr lang="is-IS" altLang="is-IS" dirty="0">
                <a:latin typeface="Times New Roman" panose="02020603050405020304" pitchFamily="18" charset="0"/>
                <a:cs typeface="Times New Roman" panose="02020603050405020304" pitchFamily="18" charset="0"/>
              </a:rPr>
              <a:t>c. Senda öllum skólum leiðbeiningar um tengingu við Teams-svæði, þar sem eftirfarandi gögn er að finna: </a:t>
            </a:r>
          </a:p>
          <a:p>
            <a:pPr lvl="2"/>
            <a:r>
              <a:rPr lang="is-IS" altLang="is-IS" dirty="0">
                <a:latin typeface="Times New Roman" panose="02020603050405020304" pitchFamily="18" charset="0"/>
                <a:cs typeface="Times New Roman" panose="02020603050405020304" pitchFamily="18" charset="0"/>
              </a:rPr>
              <a:t>i. prófhefti og svarblöð </a:t>
            </a:r>
          </a:p>
          <a:p>
            <a:pPr lvl="2"/>
            <a:r>
              <a:rPr lang="is-IS" altLang="is-IS" dirty="0">
                <a:latin typeface="Times New Roman" panose="02020603050405020304" pitchFamily="18" charset="0"/>
                <a:cs typeface="Times New Roman" panose="02020603050405020304" pitchFamily="18" charset="0"/>
              </a:rPr>
              <a:t>ii. hljóðskrár – vegna nemenda með stuðningsúrræði</a:t>
            </a:r>
          </a:p>
          <a:p>
            <a:pPr lvl="2"/>
            <a:r>
              <a:rPr lang="is-IS" altLang="is-IS" dirty="0">
                <a:latin typeface="Times New Roman" panose="02020603050405020304" pitchFamily="18" charset="0"/>
                <a:cs typeface="Times New Roman" panose="02020603050405020304" pitchFamily="18" charset="0"/>
              </a:rPr>
              <a:t>iii. leiðbeiningar um fyrirlögn könnunarprófa á pappír</a:t>
            </a:r>
          </a:p>
          <a:p>
            <a:pPr lvl="2"/>
            <a:r>
              <a:rPr lang="is-IS" altLang="is-IS" dirty="0">
                <a:latin typeface="Times New Roman" panose="02020603050405020304" pitchFamily="18" charset="0"/>
                <a:cs typeface="Times New Roman" panose="02020603050405020304" pitchFamily="18" charset="0"/>
              </a:rPr>
              <a:t>iv. leiðbeiningar fyrir þá sem sitja yfir prófi</a:t>
            </a:r>
          </a:p>
          <a:p>
            <a:pPr lvl="2"/>
            <a:r>
              <a:rPr lang="is-IS" altLang="is-IS" dirty="0">
                <a:latin typeface="Times New Roman" panose="02020603050405020304" pitchFamily="18" charset="0"/>
                <a:cs typeface="Times New Roman" panose="02020603050405020304" pitchFamily="18" charset="0"/>
              </a:rPr>
              <a:t>v. leiðbeiningar til upplestrar við upphaf prófs</a:t>
            </a:r>
          </a:p>
          <a:p>
            <a:pPr lvl="1"/>
            <a:r>
              <a:rPr lang="is-IS" altLang="is-IS" dirty="0">
                <a:latin typeface="Times New Roman" panose="02020603050405020304" pitchFamily="18" charset="0"/>
                <a:cs typeface="Times New Roman" panose="02020603050405020304" pitchFamily="18" charset="0"/>
              </a:rPr>
              <a:t>d. Senda skóla próftakalista</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41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3</a:t>
            </a:r>
            <a:r>
              <a:rPr lang="is-IS" altLang="is-IS" sz="2400" dirty="0">
                <a:solidFill>
                  <a:schemeClr val="bg1">
                    <a:lumMod val="50000"/>
                  </a:schemeClr>
                </a:solidFill>
                <a:latin typeface="Times New Roman" panose="02020603050405020304" pitchFamily="18" charset="0"/>
                <a:cs typeface="Times New Roman" panose="02020603050405020304" pitchFamily="18" charset="0"/>
              </a:rPr>
              <a:t> &amp;</a:t>
            </a:r>
            <a:r>
              <a:rPr lang="is-IS" altLang="is-IS" sz="3600" dirty="0">
                <a:solidFill>
                  <a:schemeClr val="bg1">
                    <a:lumMod val="50000"/>
                  </a:schemeClr>
                </a:solidFill>
                <a:latin typeface="Times New Roman" panose="02020603050405020304" pitchFamily="18" charset="0"/>
                <a:cs typeface="Times New Roman" panose="02020603050405020304" pitchFamily="18" charset="0"/>
              </a:rPr>
              <a:t> 4</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r>
              <a:rPr lang="is-IS" altLang="is-IS" dirty="0">
                <a:latin typeface="Times New Roman" panose="02020603050405020304" pitchFamily="18" charset="0"/>
                <a:cs typeface="Times New Roman" panose="02020603050405020304" pitchFamily="18" charset="0"/>
              </a:rPr>
              <a:t>Skóli leggur prófin og svarblöðin fyrir nemendur á prófdögum og fer eftir leiðbeiningum um fyrirlögn prófa á pappír. </a:t>
            </a:r>
          </a:p>
          <a:p>
            <a:endParaRPr lang="is-IS" altLang="is-IS" dirty="0">
              <a:latin typeface="Times New Roman" panose="02020603050405020304" pitchFamily="18" charset="0"/>
              <a:cs typeface="Times New Roman" panose="02020603050405020304" pitchFamily="18" charset="0"/>
            </a:endParaRPr>
          </a:p>
          <a:p>
            <a:r>
              <a:rPr lang="is-IS" altLang="is-IS" dirty="0">
                <a:latin typeface="Times New Roman" panose="02020603050405020304" pitchFamily="18" charset="0"/>
                <a:cs typeface="Times New Roman" panose="02020603050405020304" pitchFamily="18" charset="0"/>
              </a:rPr>
              <a:t>Að próftöku lokinni tekur skóli afrit af svarblöðum nemenda (til að fara yfir síðar með nemendum). </a:t>
            </a:r>
          </a:p>
        </p:txBody>
      </p:sp>
    </p:spTree>
    <p:extLst>
      <p:ext uri="{BB962C8B-B14F-4D97-AF65-F5344CB8AC3E}">
        <p14:creationId xmlns:p14="http://schemas.microsoft.com/office/powerpoint/2010/main" val="1795900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5 </a:t>
            </a:r>
            <a:r>
              <a:rPr lang="is-IS" altLang="is-IS" sz="2800" dirty="0">
                <a:solidFill>
                  <a:schemeClr val="bg1">
                    <a:lumMod val="50000"/>
                  </a:schemeClr>
                </a:solidFill>
                <a:latin typeface="Times New Roman" panose="02020603050405020304" pitchFamily="18" charset="0"/>
                <a:cs typeface="Times New Roman" panose="02020603050405020304" pitchFamily="18" charset="0"/>
              </a:rPr>
              <a:t>&amp;</a:t>
            </a:r>
            <a:r>
              <a:rPr lang="is-IS" altLang="is-IS" sz="3600" dirty="0">
                <a:solidFill>
                  <a:schemeClr val="bg1">
                    <a:lumMod val="50000"/>
                  </a:schemeClr>
                </a:solidFill>
                <a:latin typeface="Times New Roman" panose="02020603050405020304" pitchFamily="18" charset="0"/>
                <a:cs typeface="Times New Roman" panose="02020603050405020304" pitchFamily="18" charset="0"/>
              </a:rPr>
              <a:t> 6</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r>
              <a:rPr lang="is-IS" altLang="is-IS" dirty="0">
                <a:latin typeface="Times New Roman" panose="02020603050405020304" pitchFamily="18" charset="0"/>
                <a:cs typeface="Times New Roman" panose="02020603050405020304" pitchFamily="18" charset="0"/>
              </a:rPr>
              <a:t>Skóli sendir Menntamálastofnun svarblöð nemenda (frumrit) í rekjanlegum pósti. </a:t>
            </a:r>
          </a:p>
          <a:p>
            <a:pPr lvl="1"/>
            <a:r>
              <a:rPr lang="is-IS" altLang="is-IS" dirty="0">
                <a:latin typeface="Times New Roman" panose="02020603050405020304" pitchFamily="18" charset="0"/>
                <a:cs typeface="Times New Roman" panose="02020603050405020304" pitchFamily="18" charset="0"/>
              </a:rPr>
              <a:t>Póstinn skal merkja </a:t>
            </a:r>
            <a:r>
              <a:rPr lang="is-IS" altLang="is-IS" i="1" dirty="0" err="1">
                <a:solidFill>
                  <a:schemeClr val="accent1">
                    <a:lumMod val="75000"/>
                  </a:schemeClr>
                </a:solidFill>
                <a:latin typeface="Times New Roman" panose="02020603050405020304" pitchFamily="18" charset="0"/>
                <a:cs typeface="Times New Roman" panose="02020603050405020304" pitchFamily="18" charset="0"/>
              </a:rPr>
              <a:t>SKP</a:t>
            </a:r>
            <a:r>
              <a:rPr lang="is-IS" altLang="is-IS" i="1" dirty="0">
                <a:solidFill>
                  <a:schemeClr val="accent1">
                    <a:lumMod val="75000"/>
                  </a:schemeClr>
                </a:solidFill>
                <a:latin typeface="Times New Roman" panose="02020603050405020304" pitchFamily="18" charset="0"/>
                <a:cs typeface="Times New Roman" panose="02020603050405020304" pitchFamily="18" charset="0"/>
              </a:rPr>
              <a:t> 2021 9. bekkur</a:t>
            </a:r>
            <a:r>
              <a:rPr lang="is-IS" altLang="is-IS" dirty="0">
                <a:latin typeface="Times New Roman" panose="02020603050405020304" pitchFamily="18" charset="0"/>
                <a:cs typeface="Times New Roman" panose="02020603050405020304" pitchFamily="18" charset="0"/>
              </a:rPr>
              <a:t>.</a:t>
            </a:r>
          </a:p>
          <a:p>
            <a:pPr lvl="1"/>
            <a:r>
              <a:rPr lang="is-IS" altLang="is-IS" dirty="0">
                <a:latin typeface="Times New Roman" panose="02020603050405020304" pitchFamily="18" charset="0"/>
                <a:cs typeface="Times New Roman" panose="02020603050405020304" pitchFamily="18" charset="0"/>
              </a:rPr>
              <a:t> Menntamálastofnun greiðir póstburðargjald. </a:t>
            </a:r>
          </a:p>
          <a:p>
            <a:endParaRPr lang="is-IS" altLang="is-IS" dirty="0">
              <a:latin typeface="Times New Roman" panose="02020603050405020304" pitchFamily="18" charset="0"/>
              <a:cs typeface="Times New Roman" panose="02020603050405020304" pitchFamily="18" charset="0"/>
            </a:endParaRPr>
          </a:p>
          <a:p>
            <a:r>
              <a:rPr lang="is-IS" altLang="is-IS" dirty="0">
                <a:latin typeface="Times New Roman" panose="02020603050405020304" pitchFamily="18" charset="0"/>
                <a:cs typeface="Times New Roman" panose="02020603050405020304" pitchFamily="18" charset="0"/>
              </a:rPr>
              <a:t>Skóli setur prófhefti og afrit af svarblöðum nemenda í læsta geymslu og geymir þar til einkunnir hafa borist nemendum og forsjáraðilum. </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33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7 </a:t>
            </a:r>
            <a:r>
              <a:rPr lang="is-IS" altLang="is-IS" sz="2800" dirty="0">
                <a:solidFill>
                  <a:schemeClr val="bg1">
                    <a:lumMod val="50000"/>
                  </a:schemeClr>
                </a:solidFill>
                <a:latin typeface="Times New Roman" panose="02020603050405020304" pitchFamily="18" charset="0"/>
                <a:cs typeface="Times New Roman" panose="02020603050405020304" pitchFamily="18" charset="0"/>
              </a:rPr>
              <a:t>&amp;</a:t>
            </a:r>
            <a:r>
              <a:rPr lang="is-IS" altLang="is-IS" sz="3600" dirty="0">
                <a:solidFill>
                  <a:schemeClr val="bg1">
                    <a:lumMod val="50000"/>
                  </a:schemeClr>
                </a:solidFill>
                <a:latin typeface="Times New Roman" panose="02020603050405020304" pitchFamily="18" charset="0"/>
                <a:cs typeface="Times New Roman" panose="02020603050405020304" pitchFamily="18" charset="0"/>
              </a:rPr>
              <a:t> 8</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748145" y="2185060"/>
            <a:ext cx="8240219" cy="4016602"/>
          </a:xfrm>
        </p:spPr>
        <p:txBody>
          <a:bodyPr/>
          <a:lstStyle/>
          <a:p>
            <a:r>
              <a:rPr lang="is-IS" altLang="is-IS" dirty="0">
                <a:latin typeface="Times New Roman" panose="02020603050405020304" pitchFamily="18" charset="0"/>
                <a:cs typeface="Times New Roman" panose="02020603050405020304" pitchFamily="18" charset="0"/>
              </a:rPr>
              <a:t>Menntamálastofnun fær svarblöð frá skólum, hefur úrvinnslu einkunna og skilar þeim í Skólagátt.</a:t>
            </a:r>
          </a:p>
          <a:p>
            <a:endParaRPr lang="is-IS" altLang="is-IS" dirty="0">
              <a:latin typeface="Times New Roman" panose="02020603050405020304" pitchFamily="18" charset="0"/>
              <a:cs typeface="Times New Roman" panose="02020603050405020304" pitchFamily="18" charset="0"/>
            </a:endParaRPr>
          </a:p>
          <a:p>
            <a:r>
              <a:rPr lang="is-IS" altLang="is-IS" dirty="0">
                <a:latin typeface="Times New Roman" panose="02020603050405020304" pitchFamily="18" charset="0"/>
                <a:cs typeface="Times New Roman" panose="02020603050405020304" pitchFamily="18" charset="0"/>
              </a:rPr>
              <a:t>Skóli sækir einkunnir í Skólagátt og afhendir nemendum. </a:t>
            </a:r>
          </a:p>
          <a:p>
            <a:pPr lvl="1"/>
            <a:r>
              <a:rPr lang="is-IS" altLang="is-IS" dirty="0">
                <a:latin typeface="Times New Roman" panose="02020603050405020304" pitchFamily="18" charset="0"/>
                <a:cs typeface="Times New Roman" panose="02020603050405020304" pitchFamily="18" charset="0"/>
              </a:rPr>
              <a:t>Kennurum er velkomið, undir trúnaði, að fara yfir prófhefti með nemendum eftir að einkunnir hafa verið birtar.</a:t>
            </a:r>
          </a:p>
          <a:p>
            <a:endParaRPr lang="is-IS" altLang="is-I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18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900113" y="260350"/>
            <a:ext cx="7772400" cy="1143000"/>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Níu skref í að leggja samræmd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könnunarpróf fyrir á pappír</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9</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
        <p:nvSpPr>
          <p:cNvPr id="224259" name="Rectangle 3">
            <a:extLst>
              <a:ext uri="{FF2B5EF4-FFF2-40B4-BE49-F238E27FC236}">
                <a16:creationId xmlns:a16="http://schemas.microsoft.com/office/drawing/2014/main" id="{1613D20E-07D2-47CB-A72E-D2E08433E430}"/>
              </a:ext>
            </a:extLst>
          </p:cNvPr>
          <p:cNvSpPr>
            <a:spLocks noGrp="1" noChangeArrowheads="1"/>
          </p:cNvSpPr>
          <p:nvPr>
            <p:ph type="body" idx="1"/>
          </p:nvPr>
        </p:nvSpPr>
        <p:spPr>
          <a:xfrm>
            <a:off x="995301" y="2185060"/>
            <a:ext cx="7993063" cy="4016602"/>
          </a:xfrm>
        </p:spPr>
        <p:txBody>
          <a:bodyPr/>
          <a:lstStyle/>
          <a:p>
            <a:r>
              <a:rPr lang="is-IS" altLang="is-IS" dirty="0">
                <a:latin typeface="Times New Roman" panose="02020603050405020304" pitchFamily="18" charset="0"/>
                <a:cs typeface="Times New Roman" panose="02020603050405020304" pitchFamily="18" charset="0"/>
              </a:rPr>
              <a:t>Í lok apríl, eða þegar allir skólar hafa lokið fyrirlögn prófanna, mun Menntamálastofnun taka saman skýrslu um framkvæmdina.</a:t>
            </a:r>
          </a:p>
        </p:txBody>
      </p:sp>
    </p:spTree>
    <p:extLst>
      <p:ext uri="{BB962C8B-B14F-4D97-AF65-F5344CB8AC3E}">
        <p14:creationId xmlns:p14="http://schemas.microsoft.com/office/powerpoint/2010/main" val="4083423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61855CE-ACBE-4B6B-9C1E-CC6D0C73859E}"/>
              </a:ext>
            </a:extLst>
          </p:cNvPr>
          <p:cNvSpPr>
            <a:spLocks noGrp="1" noChangeArrowheads="1"/>
          </p:cNvSpPr>
          <p:nvPr>
            <p:ph type="title"/>
          </p:nvPr>
        </p:nvSpPr>
        <p:spPr>
          <a:xfrm>
            <a:off x="4145279" y="260350"/>
            <a:ext cx="4527233" cy="4163604"/>
          </a:xfrm>
        </p:spPr>
        <p:txBody>
          <a:bodyPr>
            <a:noAutofit/>
          </a:bodyPr>
          <a:lstStyle/>
          <a:p>
            <a:pPr algn="ctr"/>
            <a:r>
              <a:rPr lang="is-IS" altLang="is-IS" sz="3600" dirty="0">
                <a:solidFill>
                  <a:schemeClr val="bg1">
                    <a:lumMod val="50000"/>
                  </a:schemeClr>
                </a:solidFill>
                <a:latin typeface="Times New Roman" panose="02020603050405020304" pitchFamily="18" charset="0"/>
                <a:cs typeface="Times New Roman" panose="02020603050405020304" pitchFamily="18" charset="0"/>
              </a:rPr>
              <a:t>Almennar reglur um fyrirlögn samræmdra könnunarprófa í </a:t>
            </a:r>
            <a:br>
              <a:rPr lang="is-IS" altLang="is-IS" sz="3600" dirty="0">
                <a:solidFill>
                  <a:schemeClr val="bg1">
                    <a:lumMod val="50000"/>
                  </a:schemeClr>
                </a:solidFill>
                <a:latin typeface="Times New Roman" panose="02020603050405020304" pitchFamily="18" charset="0"/>
                <a:cs typeface="Times New Roman" panose="02020603050405020304" pitchFamily="18" charset="0"/>
              </a:rPr>
            </a:br>
            <a:r>
              <a:rPr lang="is-IS" altLang="is-IS" sz="3600" dirty="0">
                <a:solidFill>
                  <a:schemeClr val="bg1">
                    <a:lumMod val="50000"/>
                  </a:schemeClr>
                </a:solidFill>
                <a:latin typeface="Times New Roman" panose="02020603050405020304" pitchFamily="18" charset="0"/>
                <a:cs typeface="Times New Roman" panose="02020603050405020304" pitchFamily="18" charset="0"/>
              </a:rPr>
              <a:t>9.bekk vorið 2021</a:t>
            </a:r>
            <a:endParaRPr lang="en-GB" altLang="is-IS" sz="36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6064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MS_template [Skrifvarið]" id="{C808628F-A852-4879-9EE1-227176041D39}" vid="{65541F6B-F68C-4F93-A9B8-A9E047D091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13AB4D509EC044A80D1AEBC3A63969E" ma:contentTypeVersion="11" ma:contentTypeDescription="Create a new document." ma:contentTypeScope="" ma:versionID="89c31a09851a14acb07f97fae9df8944">
  <xsd:schema xmlns:xsd="http://www.w3.org/2001/XMLSchema" xmlns:xs="http://www.w3.org/2001/XMLSchema" xmlns:p="http://schemas.microsoft.com/office/2006/metadata/properties" xmlns:ns2="ad25aef8-1f28-49f9-927d-851cefaf0ea3" xmlns:ns3="05bd06f9-434d-44a7-9e40-805a6f27f355" targetNamespace="http://schemas.microsoft.com/office/2006/metadata/properties" ma:root="true" ma:fieldsID="c95c83fe04cc9c2982fb57097137f7b9" ns2:_="" ns3:_="">
    <xsd:import namespace="ad25aef8-1f28-49f9-927d-851cefaf0ea3"/>
    <xsd:import namespace="05bd06f9-434d-44a7-9e40-805a6f27f35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DateTaken" minOccurs="0"/>
                <xsd:element ref="ns2:MediaServiceAutoTags" minOccurs="0"/>
                <xsd:element ref="ns2:MediaServiceOCR"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25aef8-1f28-49f9-927d-851cefaf0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5bd06f9-434d-44a7-9e40-805a6f27f35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CFC4F75-0B9B-4E50-88A5-582541CEDBF2}">
  <ds:schemaRefs>
    <ds:schemaRef ds:uri="http://schemas.microsoft.com/sharepoint/v3/contenttype/forms"/>
  </ds:schemaRefs>
</ds:datastoreItem>
</file>

<file path=customXml/itemProps2.xml><?xml version="1.0" encoding="utf-8"?>
<ds:datastoreItem xmlns:ds="http://schemas.openxmlformats.org/officeDocument/2006/customXml" ds:itemID="{89408106-6681-495A-83FB-22471FCD9FF0}">
  <ds:schemaRefs>
    <ds:schemaRef ds:uri="05bd06f9-434d-44a7-9e40-805a6f27f355"/>
    <ds:schemaRef ds:uri="ad25aef8-1f28-49f9-927d-851cefaf0ea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6C9DF85-F7C1-41E9-B4F5-511B8EF5D5E5}">
  <ds:schemaRefs>
    <ds:schemaRef ds:uri="http://purl.org/dc/elements/1.1/"/>
    <ds:schemaRef ds:uri="http://schemas.microsoft.com/office/2006/documentManagement/types"/>
    <ds:schemaRef ds:uri="05bd06f9-434d-44a7-9e40-805a6f27f355"/>
    <ds:schemaRef ds:uri="ad25aef8-1f28-49f9-927d-851cefaf0ea3"/>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9808</TotalTime>
  <Words>2566</Words>
  <Application>Microsoft Office PowerPoint</Application>
  <PresentationFormat>Sýnt á skjá (4:3)</PresentationFormat>
  <Paragraphs>145</Paragraphs>
  <Slides>32</Slides>
  <Notes>0</Notes>
  <HiddenSlides>0</HiddenSlides>
  <MMClips>0</MMClips>
  <ScaleCrop>false</ScaleCrop>
  <HeadingPairs>
    <vt:vector size="6" baseType="variant">
      <vt:variant>
        <vt:lpstr>Notaðar leturgerðir</vt:lpstr>
      </vt:variant>
      <vt:variant>
        <vt:i4>5</vt:i4>
      </vt:variant>
      <vt:variant>
        <vt:lpstr>Þema</vt:lpstr>
      </vt:variant>
      <vt:variant>
        <vt:i4>1</vt:i4>
      </vt:variant>
      <vt:variant>
        <vt:lpstr>Skyggnutitlar</vt:lpstr>
      </vt:variant>
      <vt:variant>
        <vt:i4>32</vt:i4>
      </vt:variant>
    </vt:vector>
  </HeadingPairs>
  <TitlesOfParts>
    <vt:vector size="38" baseType="lpstr">
      <vt:lpstr>Arial</vt:lpstr>
      <vt:lpstr>Book Antiqua</vt:lpstr>
      <vt:lpstr>Calibri</vt:lpstr>
      <vt:lpstr>Calibri Light</vt:lpstr>
      <vt:lpstr>Times New Roman</vt:lpstr>
      <vt:lpstr>Office Theme</vt:lpstr>
      <vt:lpstr>Kynningafundur:  fyrirlögn samræmdra könnunarprófa  á pappír vorið 2021</vt:lpstr>
      <vt:lpstr>Níu skref í að leggja samræmd  könnunarpróf fyrir á pappír</vt:lpstr>
      <vt:lpstr>Níu skref í að leggja samræmd  könnunarpróf fyrir á pappír 1</vt:lpstr>
      <vt:lpstr>Níu skref í að leggja samræmd  könnunarpróf fyrir á pappír 2</vt:lpstr>
      <vt:lpstr>Níu skref í að leggja samræmd  könnunarpróf fyrir á pappír 3 &amp; 4</vt:lpstr>
      <vt:lpstr>Níu skref í að leggja samræmd  könnunarpróf fyrir á pappír 5 &amp; 6</vt:lpstr>
      <vt:lpstr>Níu skref í að leggja samræmd  könnunarpróf fyrir á pappír 7 &amp; 8</vt:lpstr>
      <vt:lpstr>Níu skref í að leggja samræmd  könnunarpróf fyrir á pappír 9</vt:lpstr>
      <vt:lpstr>Almennar reglur um fyrirlögn samræmdra könnunarprófa í  9.bekk vorið 2021</vt:lpstr>
      <vt:lpstr>Almennar reglur um fyrirlögn samræmdra könnunarprófa í 9. bekk vorið 2021</vt:lpstr>
      <vt:lpstr>Almennar reglur um fyrirlögn samræmdra könnunarprófa í 9. bekk vorið 2021</vt:lpstr>
      <vt:lpstr>Almennar reglur um fyrirlögn samræmdra könnunarprófa í 9. bekk vorið 2021 1 </vt:lpstr>
      <vt:lpstr>Almennar reglur um fyrirlögn samræmdra könnunarprófa í 9. bekk vorið 2021 2</vt:lpstr>
      <vt:lpstr>Almennar reglur um fyrirlögn samræmdra könnunarprófa í 9. bekk vorið 2021 3</vt:lpstr>
      <vt:lpstr>Almennar reglur um fyrirlögn samræmdra könnunarprófa í 9. bekk vorið 2021 4</vt:lpstr>
      <vt:lpstr>Almennar reglur um fyrirlögn samræmdra könnunarprófa í 9. bekk vorið 2021 5</vt:lpstr>
      <vt:lpstr>Almennar reglur um fyrirlögn samræmdra könnunarprófa í 9. bekk vorið 2021 6</vt:lpstr>
      <vt:lpstr>Almennar reglur um fyrirlögn samræmdra könnunarprófa í 9. bekk vorið 2021 7</vt:lpstr>
      <vt:lpstr>Almennar reglur um fyrirlögn samræmdra könnunarprófa í 9. bekk vorið 2021 8</vt:lpstr>
      <vt:lpstr>Almennar reglur um fyrirlögn samræmdra könnunarprófa í 9. bekk vorið 2021 9</vt:lpstr>
      <vt:lpstr>Almennar reglur um fyrirlögn samræmdra könnunarprófa í 9. bekk vorið 2021 10 </vt:lpstr>
      <vt:lpstr>Almennar reglur um fyrirlögn samræmdra könnunarprófa í 9. bekk vorið 2021 11</vt:lpstr>
      <vt:lpstr>Almennar reglur um fyrirlögn samræmdra könnunarprófa í 9. bekk vorið 2021 10</vt:lpstr>
      <vt:lpstr>PowerPoint-kynning</vt:lpstr>
      <vt:lpstr>Minnisatriði um að leggja  fyrir samræmd könnunarpróf  1</vt:lpstr>
      <vt:lpstr>Minnisatriði um að leggja  fyrir samræmd könnunarpróf  2</vt:lpstr>
      <vt:lpstr>Minnisatriði um að leggja  fyrir samræmd könnunarpróf  3</vt:lpstr>
      <vt:lpstr>Minnisatriði um að leggja  fyrir samræmd könnunarpróf  4</vt:lpstr>
      <vt:lpstr>Minnisatriði um að leggja  fyrir samræmd könnunarpróf  5</vt:lpstr>
      <vt:lpstr>Minnisatriði um að leggja  fyrir samræmd könnunarpróf  6</vt:lpstr>
      <vt:lpstr>Minnisatriði um að leggja  fyrir samræmd könnunarpróf  7</vt:lpstr>
      <vt:lpstr>Þakka þeim sem á hlýddu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Sigurgrímur Skúlason</dc:creator>
  <cp:lastModifiedBy>Sigurgrímur Skúlason</cp:lastModifiedBy>
  <cp:revision>288</cp:revision>
  <dcterms:created xsi:type="dcterms:W3CDTF">2017-08-08T14:12:51Z</dcterms:created>
  <dcterms:modified xsi:type="dcterms:W3CDTF">2021-03-17T14:22:29Z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4d9130d-4c20-4551-ada0-55c48676ca4e_Enabled">
    <vt:lpwstr>True</vt:lpwstr>
  </property>
  <property fmtid="{D5CDD505-2E9C-101B-9397-08002B2CF9AE}" pid="3" name="MSIP_Label_b4d9130d-4c20-4551-ada0-55c48676ca4e_SiteId">
    <vt:lpwstr>c4242200-fec5-4f3a-b159-40d6702af0da</vt:lpwstr>
  </property>
  <property fmtid="{D5CDD505-2E9C-101B-9397-08002B2CF9AE}" pid="4" name="MSIP_Label_b4d9130d-4c20-4551-ada0-55c48676ca4e_Owner">
    <vt:lpwstr>sigurgrimur.skulason@mms.is</vt:lpwstr>
  </property>
  <property fmtid="{D5CDD505-2E9C-101B-9397-08002B2CF9AE}" pid="5" name="MSIP_Label_b4d9130d-4c20-4551-ada0-55c48676ca4e_SetDate">
    <vt:lpwstr>2021-01-07T14:36:19.9836048Z</vt:lpwstr>
  </property>
  <property fmtid="{D5CDD505-2E9C-101B-9397-08002B2CF9AE}" pid="6" name="MSIP_Label_b4d9130d-4c20-4551-ada0-55c48676ca4e_Name">
    <vt:lpwstr>Innri gögn</vt:lpwstr>
  </property>
  <property fmtid="{D5CDD505-2E9C-101B-9397-08002B2CF9AE}" pid="7" name="MSIP_Label_b4d9130d-4c20-4551-ada0-55c48676ca4e_Application">
    <vt:lpwstr>Microsoft Azure Information Protection</vt:lpwstr>
  </property>
  <property fmtid="{D5CDD505-2E9C-101B-9397-08002B2CF9AE}" pid="8" name="MSIP_Label_b4d9130d-4c20-4551-ada0-55c48676ca4e_ActionId">
    <vt:lpwstr>f3b564cf-8bc8-4e7a-9622-f7eb981ad0ab</vt:lpwstr>
  </property>
  <property fmtid="{D5CDD505-2E9C-101B-9397-08002B2CF9AE}" pid="9" name="MSIP_Label_b4d9130d-4c20-4551-ada0-55c48676ca4e_Extended_MSFT_Method">
    <vt:lpwstr>Automatic</vt:lpwstr>
  </property>
  <property fmtid="{D5CDD505-2E9C-101B-9397-08002B2CF9AE}" pid="10" name="Sensitivity">
    <vt:lpwstr>Innri gögn</vt:lpwstr>
  </property>
  <property fmtid="{D5CDD505-2E9C-101B-9397-08002B2CF9AE}" pid="11" name="ContentTypeId">
    <vt:lpwstr>0x010100813AB4D509EC044A80D1AEBC3A63969E</vt:lpwstr>
  </property>
</Properties>
</file>